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300" r:id="rId25"/>
    <p:sldId id="301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302" r:id="rId42"/>
    <p:sldId id="291" r:id="rId43"/>
    <p:sldId id="292" r:id="rId44"/>
    <p:sldId id="303" r:id="rId45"/>
    <p:sldId id="293" r:id="rId46"/>
    <p:sldId id="294" r:id="rId47"/>
    <p:sldId id="295" r:id="rId48"/>
    <p:sldId id="296" r:id="rId49"/>
    <p:sldId id="297" r:id="rId50"/>
    <p:sldId id="304" r:id="rId51"/>
    <p:sldId id="305" r:id="rId52"/>
    <p:sldId id="298" r:id="rId53"/>
    <p:sldId id="299" r:id="rId54"/>
  </p:sldIdLst>
  <p:sldSz cx="10080625" cy="7559675"/>
  <p:notesSz cx="7772400" cy="10058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8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4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5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14"/>
          <a:stretch/>
        </p:blipFill>
        <p:spPr>
          <a:xfrm>
            <a:off x="-72000" y="-72000"/>
            <a:ext cx="10223280" cy="7703280"/>
          </a:xfrm>
          <a:prstGeom prst="rect">
            <a:avLst/>
          </a:prstGeom>
          <a:ln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/>
          <p:nvPr/>
        </p:nvPicPr>
        <p:blipFill>
          <a:blip r:embed="rId14"/>
          <a:stretch/>
        </p:blipFill>
        <p:spPr>
          <a:xfrm>
            <a:off x="0" y="0"/>
            <a:ext cx="10079280" cy="7558920"/>
          </a:xfrm>
          <a:prstGeom prst="rect">
            <a:avLst/>
          </a:prstGeom>
          <a:ln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/>
          <p:cNvPicPr/>
          <p:nvPr/>
        </p:nvPicPr>
        <p:blipFill>
          <a:blip r:embed="rId14"/>
          <a:stretch/>
        </p:blipFill>
        <p:spPr>
          <a:xfrm>
            <a:off x="0" y="0"/>
            <a:ext cx="10079280" cy="7558920"/>
          </a:xfrm>
          <a:prstGeom prst="rect">
            <a:avLst/>
          </a:prstGeom>
          <a:ln>
            <a:noFill/>
          </a:ln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360" y="2825640"/>
            <a:ext cx="9070920" cy="12614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4000" y="4658760"/>
            <a:ext cx="9070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116"/>
          <p:cNvPicPr/>
          <p:nvPr/>
        </p:nvPicPr>
        <p:blipFill>
          <a:blip r:embed="rId14"/>
          <a:stretch/>
        </p:blipFill>
        <p:spPr>
          <a:xfrm>
            <a:off x="0" y="0"/>
            <a:ext cx="10079280" cy="7559280"/>
          </a:xfrm>
          <a:prstGeom prst="rect">
            <a:avLst/>
          </a:prstGeom>
          <a:ln>
            <a:noFill/>
          </a:ln>
        </p:spPr>
      </p:pic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144000" y="2736000"/>
            <a:ext cx="4967280" cy="158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>
                <a:solidFill>
                  <a:srgbClr val="FFFFFF"/>
                </a:solidFill>
                <a:latin typeface="Arial Black" panose="020B0A04020102020204" pitchFamily="34" charset="0"/>
                <a:ea typeface="DejaVu Sans"/>
              </a:rPr>
              <a:t>TIS13531 METODOLOGI PENELITIAN</a:t>
            </a:r>
            <a:endParaRPr lang="en-US" sz="3600" b="0" strike="noStrike" spc="-1" dirty="0">
              <a:latin typeface="Arial Black" panose="020B0A04020102020204" pitchFamily="34" charset="0"/>
            </a:endParaRPr>
          </a:p>
        </p:txBody>
      </p:sp>
      <p:sp>
        <p:nvSpPr>
          <p:cNvPr id="157" name="CustomShape 2"/>
          <p:cNvSpPr/>
          <p:nvPr/>
        </p:nvSpPr>
        <p:spPr>
          <a:xfrm>
            <a:off x="3600000" y="6120000"/>
            <a:ext cx="6479280" cy="42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432000" indent="-323280" algn="ctr">
              <a:lnSpc>
                <a:spcPct val="100000"/>
              </a:lnSpc>
              <a:spcAft>
                <a:spcPts val="1417"/>
              </a:spcAft>
            </a:pPr>
            <a:r>
              <a:rPr lang="en-US" sz="4000" b="0" strike="noStrike" spc="-1">
                <a:solidFill>
                  <a:srgbClr val="FFFFFF"/>
                </a:solidFill>
                <a:latin typeface="Arial"/>
                <a:ea typeface="DejaVu Sans"/>
              </a:rPr>
              <a:t>Minggu 4 – Systematic Literature Review</a:t>
            </a:r>
            <a:endParaRPr lang="en-US" sz="4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72000" y="177840"/>
            <a:ext cx="6623280" cy="140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CustomShape 2"/>
          <p:cNvSpPr/>
          <p:nvPr/>
        </p:nvSpPr>
        <p:spPr>
          <a:xfrm>
            <a:off x="360000" y="1872000"/>
            <a:ext cx="9503280" cy="503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CustomShape 3"/>
          <p:cNvSpPr/>
          <p:nvPr/>
        </p:nvSpPr>
        <p:spPr>
          <a:xfrm>
            <a:off x="360000" y="1872000"/>
            <a:ext cx="9720360" cy="469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564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0" strike="noStrike" spc="-1">
                <a:solidFill>
                  <a:srgbClr val="FFFFFF"/>
                </a:solidFill>
                <a:latin typeface="Arial"/>
              </a:rPr>
              <a:t>Systematic review dibuat setelah meninjau ulang dan mengkombinasi kan semua informasi dari sumber yang sudah dipublikasikan maupun yang belum dan menyimpulkan penemuannya.</a:t>
            </a:r>
            <a:endParaRPr lang="en-US" sz="36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3600" b="0" strike="noStrike" spc="-1">
              <a:latin typeface="Arial"/>
            </a:endParaRPr>
          </a:p>
          <a:p>
            <a:pPr marL="216000" indent="-21564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0" strike="noStrike" spc="-1">
                <a:solidFill>
                  <a:srgbClr val="FFFFFF"/>
                </a:solidFill>
                <a:latin typeface="Arial"/>
              </a:rPr>
              <a:t>Tujuannya adalah untuk menyatukan sumber-sumber penelitian terbaik yang memiliki masalah berkaitan.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161" name="CustomShape 4"/>
          <p:cNvSpPr/>
          <p:nvPr/>
        </p:nvSpPr>
        <p:spPr>
          <a:xfrm>
            <a:off x="162360" y="365760"/>
            <a:ext cx="6695280" cy="102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6600" b="0" strike="noStrike" spc="-1">
                <a:solidFill>
                  <a:srgbClr val="FFFFFF"/>
                </a:solidFill>
                <a:latin typeface="Arial"/>
              </a:rPr>
              <a:t>Definisi SLR</a:t>
            </a:r>
            <a:endParaRPr lang="en-US" sz="6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0" y="365760"/>
            <a:ext cx="6674760" cy="127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6600" b="0" strike="noStrike" spc="-1">
                <a:solidFill>
                  <a:srgbClr val="E8E8E8"/>
                </a:solidFill>
                <a:latin typeface="Arial"/>
              </a:rPr>
              <a:t>Kelebihan</a:t>
            </a:r>
            <a:endParaRPr lang="en-US" sz="6600" b="0" strike="noStrike" spc="-1">
              <a:latin typeface="Arial"/>
            </a:endParaRPr>
          </a:p>
        </p:txBody>
      </p:sp>
      <p:sp>
        <p:nvSpPr>
          <p:cNvPr id="163" name="CustomShape 2"/>
          <p:cNvSpPr/>
          <p:nvPr/>
        </p:nvSpPr>
        <p:spPr>
          <a:xfrm>
            <a:off x="365760" y="1828800"/>
            <a:ext cx="9714600" cy="506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514710" indent="-514350" algn="just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Review yang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lengkap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dari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saat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ini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dari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sumber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lainnya</a:t>
            </a:r>
            <a:endParaRPr lang="en-US" sz="3200" b="0" strike="noStrike" spc="-1" dirty="0">
              <a:latin typeface="Arial"/>
            </a:endParaRPr>
          </a:p>
          <a:p>
            <a:pPr marL="514710" indent="-514350" algn="just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Lebih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murah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untuk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me-review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sudah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ada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daripada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membuat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baru</a:t>
            </a:r>
            <a:endParaRPr lang="en-US" sz="3200" b="0" strike="noStrike" spc="-1" dirty="0">
              <a:latin typeface="Arial"/>
            </a:endParaRPr>
          </a:p>
          <a:p>
            <a:pPr marL="514710" indent="-514350" algn="just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Lebih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hemat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waktu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dari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membuat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baru</a:t>
            </a:r>
            <a:endParaRPr lang="en-US" sz="3200" b="0" strike="noStrike" spc="-1" dirty="0">
              <a:latin typeface="Arial"/>
            </a:endParaRPr>
          </a:p>
          <a:p>
            <a:pPr marL="514710" indent="-514350" algn="just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Hasil dapat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disamaratakan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menjadi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populasi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umum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luas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daripada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satu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individu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.</a:t>
            </a:r>
            <a:endParaRPr lang="en-US" sz="3200" b="0" strike="noStrike" spc="-1" dirty="0">
              <a:latin typeface="Arial"/>
            </a:endParaRPr>
          </a:p>
          <a:p>
            <a:pPr marL="514710" indent="-514350" algn="just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Lebih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terpercaya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serta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akurat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daripada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individu</a:t>
            </a: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0" y="365760"/>
            <a:ext cx="6491880" cy="102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6600" b="0" strike="noStrike" spc="-1">
                <a:solidFill>
                  <a:srgbClr val="FFFFFF"/>
                </a:solidFill>
                <a:latin typeface="Arial"/>
              </a:rPr>
              <a:t>Kekurangan</a:t>
            </a:r>
            <a:endParaRPr lang="en-US" sz="6600" b="0" strike="noStrike" spc="-1">
              <a:latin typeface="Arial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457200" y="1920240"/>
            <a:ext cx="9509400" cy="325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 Membutuhkan waktu yang cukup lama untuk membuat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 Tidak mudah mengkombinasikan berbagai penelitian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https://himmelfarb.gwu.edu/tutorials/studydesign101/systematicreviews.html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0" y="274320"/>
            <a:ext cx="6583320" cy="102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6600" b="0" strike="noStrike" spc="-1">
                <a:solidFill>
                  <a:srgbClr val="FFFFFF"/>
                </a:solidFill>
                <a:latin typeface="Arial"/>
              </a:rPr>
              <a:t>Perbandingan</a:t>
            </a:r>
            <a:endParaRPr lang="en-US" sz="6600" b="0" strike="noStrike" spc="-1">
              <a:latin typeface="Arial"/>
            </a:endParaRPr>
          </a:p>
        </p:txBody>
      </p:sp>
      <p:graphicFrame>
        <p:nvGraphicFramePr>
          <p:cNvPr id="167" name="Table 2"/>
          <p:cNvGraphicFramePr/>
          <p:nvPr>
            <p:extLst>
              <p:ext uri="{D42A27DB-BD31-4B8C-83A1-F6EECF244321}">
                <p14:modId xmlns:p14="http://schemas.microsoft.com/office/powerpoint/2010/main" val="2936006771"/>
              </p:ext>
            </p:extLst>
          </p:nvPr>
        </p:nvGraphicFramePr>
        <p:xfrm>
          <a:off x="365760" y="1828800"/>
          <a:ext cx="9714600" cy="5127360"/>
        </p:xfrm>
        <a:graphic>
          <a:graphicData uri="http://schemas.openxmlformats.org/drawingml/2006/table">
            <a:tbl>
              <a:tblPr/>
              <a:tblGrid>
                <a:gridCol w="2691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9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7720">
                <a:tc>
                  <a:txBody>
                    <a:bodyPr/>
                    <a:lstStyle/>
                    <a:p>
                      <a:endParaRPr lang="ja-JP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0" strike="noStrike" spc="-1">
                          <a:latin typeface="Arial"/>
                        </a:rPr>
                        <a:t>Systematic Literature Review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0" strike="noStrike" spc="-1">
                          <a:latin typeface="Arial"/>
                        </a:rPr>
                        <a:t>Literature Review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5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strike="noStrike" spc="-1" dirty="0" err="1">
                          <a:latin typeface="Arial"/>
                        </a:rPr>
                        <a:t>Tujuan</a:t>
                      </a:r>
                      <a:endParaRPr lang="en-US" sz="28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>
                          <a:latin typeface="Arial"/>
                        </a:rPr>
                        <a:t>Menjawab pertanyaan klinis terfokus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>
                          <a:latin typeface="Arial"/>
                        </a:rPr>
                        <a:t>Menyediakan Kesimpulan dari suatu topik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strike="noStrike" spc="-1" dirty="0" err="1">
                          <a:latin typeface="Arial"/>
                        </a:rPr>
                        <a:t>Jumlah</a:t>
                      </a:r>
                      <a:r>
                        <a:rPr lang="en-US" sz="2800" b="0" strike="noStrike" spc="-1" dirty="0">
                          <a:latin typeface="Arial"/>
                        </a:rPr>
                        <a:t> </a:t>
                      </a:r>
                      <a:r>
                        <a:rPr lang="en-US" sz="2800" b="0" strike="noStrike" spc="-1" dirty="0" err="1">
                          <a:latin typeface="Arial"/>
                        </a:rPr>
                        <a:t>Penulis</a:t>
                      </a:r>
                      <a:endParaRPr lang="en-US" sz="28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>
                          <a:latin typeface="Arial"/>
                        </a:rPr>
                        <a:t>Tiga Atau Lebih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>
                          <a:latin typeface="Arial"/>
                        </a:rPr>
                        <a:t>Satu Atau Lebih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strike="noStrike" spc="-1" dirty="0" err="1">
                          <a:latin typeface="Arial"/>
                        </a:rPr>
                        <a:t>Syarat-Syarat</a:t>
                      </a:r>
                      <a:endParaRPr lang="en-US" sz="28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>
                          <a:latin typeface="Arial"/>
                        </a:rPr>
                        <a:t>Melakukan pencarian database yang relevan (sebanyak mungkin)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 dirty="0" err="1">
                          <a:latin typeface="Arial"/>
                        </a:rPr>
                        <a:t>Pencarian</a:t>
                      </a:r>
                      <a:r>
                        <a:rPr lang="en-US" sz="2400" b="0" strike="noStrike" spc="-1" dirty="0">
                          <a:latin typeface="Arial"/>
                        </a:rPr>
                        <a:t> </a:t>
                      </a:r>
                      <a:r>
                        <a:rPr lang="en-US" sz="2400" b="0" strike="noStrike" spc="-1" dirty="0" err="1">
                          <a:latin typeface="Arial"/>
                        </a:rPr>
                        <a:t>satu</a:t>
                      </a:r>
                      <a:r>
                        <a:rPr lang="en-US" sz="2400" b="0" strike="noStrike" spc="-1" dirty="0">
                          <a:latin typeface="Arial"/>
                        </a:rPr>
                        <a:t> atau lebih database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8" name="CustomShape 3"/>
          <p:cNvSpPr/>
          <p:nvPr/>
        </p:nvSpPr>
        <p:spPr>
          <a:xfrm>
            <a:off x="0" y="7132320"/>
            <a:ext cx="8595000" cy="45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600" b="0" strike="noStrike" spc="-1">
                <a:latin typeface="Arial"/>
              </a:rPr>
              <a:t>https://libguides.sjsu.edu/c.php?g=230370&amp;p=1528399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3540240" y="6549840"/>
            <a:ext cx="205668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B9541F65-3A31-4A69-A1FA-B724C8D9C665}" type="slidenum">
              <a:rPr lang="en-US" sz="1200" b="0" strike="noStrike" spc="-1">
                <a:solidFill>
                  <a:srgbClr val="8B8B8B"/>
                </a:solidFill>
                <a:latin typeface="Calibri"/>
                <a:ea typeface="ＭＳ Ｐゴシック"/>
              </a:rPr>
              <a:t>6</a:t>
            </a:fld>
            <a:endParaRPr lang="en-US" sz="1200" b="0" strike="noStrike" spc="-1">
              <a:latin typeface="Arial"/>
            </a:endParaRPr>
          </a:p>
        </p:txBody>
      </p:sp>
      <p:grpSp>
        <p:nvGrpSpPr>
          <p:cNvPr id="170" name="Group 2"/>
          <p:cNvGrpSpPr/>
          <p:nvPr/>
        </p:nvGrpSpPr>
        <p:grpSpPr>
          <a:xfrm>
            <a:off x="318240" y="1737360"/>
            <a:ext cx="8511480" cy="5257080"/>
            <a:chOff x="318240" y="1737360"/>
            <a:chExt cx="8511480" cy="5257080"/>
          </a:xfrm>
        </p:grpSpPr>
        <p:sp>
          <p:nvSpPr>
            <p:cNvPr id="171" name="CustomShape 3"/>
            <p:cNvSpPr/>
            <p:nvPr/>
          </p:nvSpPr>
          <p:spPr>
            <a:xfrm>
              <a:off x="6588360" y="1737360"/>
              <a:ext cx="304200" cy="837360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>
              <a:solidFill>
                <a:srgbClr val="FF99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2" name="CustomShape 4"/>
            <p:cNvSpPr/>
            <p:nvPr/>
          </p:nvSpPr>
          <p:spPr>
            <a:xfrm>
              <a:off x="6623640" y="3261600"/>
              <a:ext cx="304200" cy="2285280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>
              <a:solidFill>
                <a:srgbClr val="FF99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3" name="CustomShape 5"/>
            <p:cNvSpPr/>
            <p:nvPr/>
          </p:nvSpPr>
          <p:spPr>
            <a:xfrm>
              <a:off x="6623640" y="6157080"/>
              <a:ext cx="304200" cy="837360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>
              <a:solidFill>
                <a:srgbClr val="FF99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4" name="CustomShape 6"/>
            <p:cNvSpPr/>
            <p:nvPr/>
          </p:nvSpPr>
          <p:spPr>
            <a:xfrm>
              <a:off x="6883920" y="1965960"/>
              <a:ext cx="1817640" cy="45504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/>
            <a:lstStyle/>
            <a:p>
              <a:pPr>
                <a:lnSpc>
                  <a:spcPct val="100000"/>
                </a:lnSpc>
              </a:pPr>
              <a:r>
                <a:rPr lang="en-US" sz="2400" b="1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Perencanaan</a:t>
              </a:r>
              <a:endParaRPr lang="en-US" sz="2400" b="0" strike="noStrike" spc="-1">
                <a:latin typeface="Arial"/>
              </a:endParaRPr>
            </a:p>
          </p:txBody>
        </p:sp>
        <p:sp>
          <p:nvSpPr>
            <p:cNvPr id="175" name="CustomShape 7"/>
            <p:cNvSpPr/>
            <p:nvPr/>
          </p:nvSpPr>
          <p:spPr>
            <a:xfrm>
              <a:off x="7236720" y="6366600"/>
              <a:ext cx="1203480" cy="45504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/>
            <a:lstStyle/>
            <a:p>
              <a:pPr>
                <a:lnSpc>
                  <a:spcPct val="100000"/>
                </a:lnSpc>
              </a:pPr>
              <a:r>
                <a:rPr lang="en-US" sz="2400" b="1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Laporan</a:t>
              </a:r>
              <a:endParaRPr lang="en-US" sz="2400" b="0" strike="noStrike" spc="-1">
                <a:latin typeface="Arial"/>
              </a:endParaRPr>
            </a:p>
          </p:txBody>
        </p:sp>
        <p:sp>
          <p:nvSpPr>
            <p:cNvPr id="176" name="CustomShape 8"/>
            <p:cNvSpPr/>
            <p:nvPr/>
          </p:nvSpPr>
          <p:spPr>
            <a:xfrm>
              <a:off x="7070040" y="4176000"/>
              <a:ext cx="1759680" cy="45504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/>
            <a:lstStyle/>
            <a:p>
              <a:pPr>
                <a:lnSpc>
                  <a:spcPct val="100000"/>
                </a:lnSpc>
              </a:pPr>
              <a:r>
                <a:rPr lang="en-US" sz="2400" b="1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Pelaksanaan</a:t>
              </a:r>
              <a:endParaRPr lang="en-US" sz="2400" b="0" strike="noStrike" spc="-1">
                <a:latin typeface="Arial"/>
              </a:endParaRPr>
            </a:p>
          </p:txBody>
        </p:sp>
        <p:sp>
          <p:nvSpPr>
            <p:cNvPr id="177" name="CustomShape 9"/>
            <p:cNvSpPr/>
            <p:nvPr/>
          </p:nvSpPr>
          <p:spPr>
            <a:xfrm>
              <a:off x="318240" y="1737360"/>
              <a:ext cx="6193080" cy="83736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60000"/>
                  <a:lumOff val="40000"/>
                </a:schemeClr>
              </a:solidFill>
              <a:rou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/>
          </p:style>
          <p:txBody>
            <a:bodyPr lIns="90000" tIns="45000" rIns="90000" bIns="45000" anchor="ctr"/>
            <a:lstStyle/>
            <a:p>
              <a:pPr>
                <a:lnSpc>
                  <a:spcPct val="80000"/>
                </a:lnSpc>
              </a:pPr>
              <a:endParaRPr lang="en-US" sz="18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4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1. Formulasi Pertanyaan Review</a:t>
              </a:r>
              <a:endParaRPr lang="en-US" sz="24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4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2. Mengembangkan Protokol Review</a:t>
              </a:r>
              <a:endParaRPr lang="en-US" sz="24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2400" b="0" strike="noStrike" spc="-1">
                <a:latin typeface="Arial"/>
              </a:endParaRPr>
            </a:p>
          </p:txBody>
        </p:sp>
        <p:sp>
          <p:nvSpPr>
            <p:cNvPr id="178" name="CustomShape 10"/>
            <p:cNvSpPr/>
            <p:nvPr/>
          </p:nvSpPr>
          <p:spPr>
            <a:xfrm>
              <a:off x="318240" y="3185280"/>
              <a:ext cx="6193080" cy="23616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/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4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1. Mengidentifikasi Penelitian Yang Relevan</a:t>
              </a:r>
              <a:endParaRPr lang="en-US" sz="24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4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2. Melakukan Pemilihan Penelitian Utama</a:t>
              </a:r>
              <a:endParaRPr lang="en-US" sz="24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4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3. Melakukan Pengambilan Data</a:t>
              </a:r>
              <a:endParaRPr lang="en-US" sz="24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4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4. Menilai Kualitas Penelitian</a:t>
              </a:r>
              <a:endParaRPr lang="en-US" sz="24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4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5. Mensintesis Bukti-Bukti</a:t>
              </a:r>
              <a:endParaRPr lang="en-US" sz="24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2400" b="0" strike="noStrike" spc="-1">
                <a:latin typeface="Arial"/>
              </a:endParaRPr>
            </a:p>
          </p:txBody>
        </p:sp>
        <p:sp>
          <p:nvSpPr>
            <p:cNvPr id="179" name="CustomShape 11"/>
            <p:cNvSpPr/>
            <p:nvPr/>
          </p:nvSpPr>
          <p:spPr>
            <a:xfrm>
              <a:off x="318240" y="6157080"/>
              <a:ext cx="6193080" cy="837360"/>
            </a:xfrm>
            <a:prstGeom prst="rect">
              <a:avLst/>
            </a:prstGeom>
            <a:solidFill>
              <a:srgbClr val="542A00"/>
            </a:solidFill>
            <a:ln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/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4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1. Menulis Paper SLR</a:t>
              </a:r>
              <a:endParaRPr lang="en-US" sz="24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4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2. Memilih Tujuan Publikasi</a:t>
              </a:r>
              <a:endParaRPr lang="en-US" sz="24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n-US" sz="2400" b="0" strike="noStrike" spc="-1">
                <a:latin typeface="Arial"/>
              </a:endParaRPr>
            </a:p>
          </p:txBody>
        </p:sp>
        <p:sp>
          <p:nvSpPr>
            <p:cNvPr id="180" name="CustomShape 12"/>
            <p:cNvSpPr/>
            <p:nvPr/>
          </p:nvSpPr>
          <p:spPr>
            <a:xfrm>
              <a:off x="3235680" y="2651760"/>
              <a:ext cx="304200" cy="45648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81" name="CustomShape 13"/>
            <p:cNvSpPr/>
            <p:nvPr/>
          </p:nvSpPr>
          <p:spPr>
            <a:xfrm>
              <a:off x="3235680" y="5623560"/>
              <a:ext cx="304200" cy="45648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82" name="CustomShape 14"/>
          <p:cNvSpPr/>
          <p:nvPr/>
        </p:nvSpPr>
        <p:spPr>
          <a:xfrm>
            <a:off x="91440" y="365760"/>
            <a:ext cx="6491880" cy="855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5400" b="0" strike="noStrike" spc="-1">
                <a:solidFill>
                  <a:srgbClr val="FFFFFF"/>
                </a:solidFill>
                <a:latin typeface="Arial"/>
              </a:rPr>
              <a:t>Tahapan SLR</a:t>
            </a:r>
            <a:endParaRPr lang="en-US" sz="5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504360" y="282564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CustomShape 2"/>
          <p:cNvSpPr/>
          <p:nvPr/>
        </p:nvSpPr>
        <p:spPr>
          <a:xfrm>
            <a:off x="504000" y="4658760"/>
            <a:ext cx="9070920" cy="438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CustomShape 3"/>
          <p:cNvSpPr/>
          <p:nvPr/>
        </p:nvSpPr>
        <p:spPr>
          <a:xfrm>
            <a:off x="91440" y="3017520"/>
            <a:ext cx="9875160" cy="94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6000" b="0" strike="noStrike" spc="-1">
                <a:solidFill>
                  <a:srgbClr val="FFFFFF"/>
                </a:solidFill>
                <a:latin typeface="Arial"/>
              </a:rPr>
              <a:t>Tahapan Perencanaan SLR</a:t>
            </a:r>
            <a:endParaRPr lang="en-US" sz="6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91440" y="586440"/>
            <a:ext cx="6583320" cy="60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Arial"/>
              </a:rPr>
              <a:t>Formulasi Pertanyaan Review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365760" y="1920240"/>
            <a:ext cx="9600840" cy="488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56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0" strike="noStrike" spc="-1">
                <a:solidFill>
                  <a:srgbClr val="FFFFFF"/>
                </a:solidFill>
                <a:latin typeface="Calibri"/>
              </a:rPr>
              <a:t>Rumusan Masalah (Research Question)</a:t>
            </a:r>
            <a:endParaRPr lang="en-US" sz="3600" b="0" strike="noStrike" spc="-1">
              <a:latin typeface="Arial"/>
            </a:endParaRPr>
          </a:p>
          <a:p>
            <a:pPr marL="432000" lvl="1" indent="-2156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mbol"/>
              <a:buChar char="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Hal yang </a:t>
            </a:r>
            <a:r>
              <a:rPr lang="en-US" sz="3200" b="1" strike="noStrike" spc="-1">
                <a:solidFill>
                  <a:srgbClr val="FFFF00"/>
                </a:solidFill>
                <a:latin typeface="Calibri"/>
              </a:rPr>
              <a:t>paling penting</a:t>
            </a: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 di SLR apapun</a:t>
            </a:r>
            <a:endParaRPr lang="en-US" sz="3200" b="0" strike="noStrike" spc="-1">
              <a:latin typeface="Arial"/>
            </a:endParaRPr>
          </a:p>
          <a:p>
            <a:pPr marL="432000" lvl="1" indent="-2156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mbol"/>
              <a:buChar char="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Pertanyaan tidak perlu sama dengan penelitian yang Anda sampaikan.</a:t>
            </a:r>
            <a:endParaRPr lang="en-US" sz="3200" b="0" strike="noStrike" spc="-1">
              <a:latin typeface="Arial"/>
            </a:endParaRPr>
          </a:p>
          <a:p>
            <a:pPr marL="432000" lvl="1" indent="-2156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mbol"/>
              <a:buChar char="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Digunakan untuk </a:t>
            </a:r>
            <a:r>
              <a:rPr lang="en-US" sz="3200" b="1" strike="noStrike" spc="-1">
                <a:solidFill>
                  <a:srgbClr val="00FF00"/>
                </a:solidFill>
                <a:latin typeface="Calibri"/>
              </a:rPr>
              <a:t>memberi arah proses pencarian</a:t>
            </a:r>
            <a:endParaRPr lang="en-US" sz="3200" b="0" strike="noStrike" spc="-1">
              <a:latin typeface="Arial"/>
            </a:endParaRPr>
          </a:p>
          <a:p>
            <a:pPr marL="432000" lvl="1" indent="-2156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mbol"/>
              <a:buChar char="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Digunakan untuk </a:t>
            </a:r>
            <a:r>
              <a:rPr lang="en-US" sz="3200" b="1" strike="noStrike" spc="-1">
                <a:solidFill>
                  <a:srgbClr val="FFFF00"/>
                </a:solidFill>
                <a:latin typeface="Calibri"/>
              </a:rPr>
              <a:t>memberi arah proses pengambilan</a:t>
            </a:r>
            <a:endParaRPr lang="en-US" sz="3200" b="0" strike="noStrike" spc="-1">
              <a:latin typeface="Arial"/>
            </a:endParaRPr>
          </a:p>
          <a:p>
            <a:pPr marL="432000" lvl="1" indent="-2156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mbol"/>
              <a:buChar char="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Analisis Data diharapkan dapat </a:t>
            </a:r>
            <a:r>
              <a:rPr lang="en-US" sz="3200" b="1" strike="noStrike" spc="-1">
                <a:solidFill>
                  <a:srgbClr val="00FF00"/>
                </a:solidFill>
                <a:latin typeface="Calibri"/>
              </a:rPr>
              <a:t>menjawab Rumusan Masalah SLR Anda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91440" y="508680"/>
            <a:ext cx="6583320" cy="77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800" b="0" strike="noStrike" spc="-1">
                <a:solidFill>
                  <a:srgbClr val="FFFFFF"/>
                </a:solidFill>
                <a:latin typeface="Arial"/>
              </a:rPr>
              <a:t>RQ dan PICOC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189" name="CustomShape 2"/>
          <p:cNvSpPr/>
          <p:nvPr/>
        </p:nvSpPr>
        <p:spPr>
          <a:xfrm>
            <a:off x="457200" y="1828800"/>
            <a:ext cx="9509400" cy="480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Formulasi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Rumusan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Masalah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sebaiknya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fokus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kepada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5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elemen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disebut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PICOC:</a:t>
            </a:r>
            <a:endParaRPr lang="en-US" sz="2500" b="0" strike="noStrike" spc="-1" dirty="0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StarSymbol"/>
              <a:buAutoNum type="arabicParenR"/>
            </a:pP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1" strike="noStrike" spc="-1" dirty="0">
                <a:solidFill>
                  <a:srgbClr val="FFFF00"/>
                </a:solidFill>
                <a:latin typeface="Arial"/>
              </a:rPr>
              <a:t>P</a:t>
            </a: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opulation (Problem)</a:t>
            </a:r>
            <a:r>
              <a:rPr lang="en-US" sz="2500" b="1" i="1" strike="noStrike" spc="-1" dirty="0">
                <a:solidFill>
                  <a:srgbClr val="FFFFFF"/>
                </a:solidFill>
                <a:latin typeface="Arial"/>
              </a:rPr>
              <a:t> –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1" strike="noStrike" spc="-1" dirty="0" err="1">
                <a:solidFill>
                  <a:srgbClr val="FFFFFF"/>
                </a:solidFill>
                <a:latin typeface="Arial"/>
              </a:rPr>
              <a:t>kelompok</a:t>
            </a: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 target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untuk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investigasi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(orang, software,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dll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) /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Siapa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?</a:t>
            </a:r>
            <a:endParaRPr lang="en-US" sz="2500" b="0" strike="noStrike" spc="-1" dirty="0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StarSymbol"/>
              <a:buAutoNum type="arabicParenR"/>
            </a:pP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1" strike="noStrike" spc="-1" dirty="0">
                <a:solidFill>
                  <a:srgbClr val="FFFF00"/>
                </a:solidFill>
                <a:latin typeface="Arial"/>
              </a:rPr>
              <a:t>I</a:t>
            </a: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ntervention (Indicator) -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Menspesifikasikan</a:t>
            </a: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1" strike="noStrike" spc="-1" dirty="0" err="1">
                <a:solidFill>
                  <a:srgbClr val="FFFFFF"/>
                </a:solidFill>
                <a:latin typeface="Arial"/>
              </a:rPr>
              <a:t>aspek</a:t>
            </a: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1" strike="noStrike" spc="-1" dirty="0" err="1">
                <a:solidFill>
                  <a:srgbClr val="FFFFFF"/>
                </a:solidFill>
                <a:latin typeface="Arial"/>
              </a:rPr>
              <a:t>investigasi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atau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isu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menarik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ke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peneliti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/ Apa? atau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Bagaimana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?</a:t>
            </a:r>
            <a:endParaRPr lang="en-US" sz="2500" b="0" strike="noStrike" spc="-1" dirty="0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StarSymbol"/>
              <a:buAutoNum type="arabicParenR"/>
            </a:pP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1" strike="noStrike" spc="-1" dirty="0">
                <a:solidFill>
                  <a:srgbClr val="FFFF00"/>
                </a:solidFill>
                <a:latin typeface="Arial"/>
              </a:rPr>
              <a:t>C</a:t>
            </a: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omparison (</a:t>
            </a:r>
            <a:r>
              <a:rPr lang="en-US" sz="2500" b="1" strike="noStrike" spc="-1" dirty="0" err="1">
                <a:solidFill>
                  <a:srgbClr val="FFFFFF"/>
                </a:solidFill>
                <a:latin typeface="Arial"/>
              </a:rPr>
              <a:t>Komparasi</a:t>
            </a: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) 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–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aspek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dari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investigasi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yang  </a:t>
            </a:r>
            <a:r>
              <a:rPr lang="en-US" sz="2500" b="1" strike="noStrike" spc="-1" dirty="0" err="1">
                <a:solidFill>
                  <a:srgbClr val="FFFFFF"/>
                </a:solidFill>
                <a:latin typeface="Arial"/>
              </a:rPr>
              <a:t>sedang</a:t>
            </a: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1" strike="noStrike" spc="-1" dirty="0" err="1">
                <a:solidFill>
                  <a:srgbClr val="FFFFFF"/>
                </a:solidFill>
                <a:latin typeface="Arial"/>
              </a:rPr>
              <a:t>dibandingkan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/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Dibandingkan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dengan?</a:t>
            </a:r>
            <a:endParaRPr lang="en-US" sz="2500" b="0" strike="noStrike" spc="-1" dirty="0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StarSymbol"/>
              <a:buAutoNum type="arabicParenR"/>
            </a:pP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1" strike="noStrike" spc="-1" dirty="0">
                <a:solidFill>
                  <a:srgbClr val="FFFF00"/>
                </a:solidFill>
                <a:latin typeface="Arial"/>
              </a:rPr>
              <a:t>O</a:t>
            </a: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utcomes (O)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– </a:t>
            </a:r>
            <a:r>
              <a:rPr lang="en-US" sz="2500" strike="noStrike" spc="-1" dirty="0" err="1">
                <a:solidFill>
                  <a:srgbClr val="FFFFFF"/>
                </a:solidFill>
                <a:latin typeface="Arial"/>
              </a:rPr>
              <a:t>efek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dari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intervensi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/ Apa yang Anda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ingin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raih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?</a:t>
            </a:r>
            <a:endParaRPr lang="en-US" sz="25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1" strike="noStrike" spc="-1" dirty="0">
                <a:solidFill>
                  <a:srgbClr val="FFFF00"/>
                </a:solidFill>
                <a:latin typeface="Arial"/>
              </a:rPr>
              <a:t>C</a:t>
            </a: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ontext (C)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– </a:t>
            </a:r>
            <a:r>
              <a:rPr lang="en-US" sz="2500" b="1" strike="noStrike" spc="-1" dirty="0" err="1">
                <a:solidFill>
                  <a:srgbClr val="FFFFFF"/>
                </a:solidFill>
                <a:latin typeface="Arial"/>
              </a:rPr>
              <a:t>lingkungan</a:t>
            </a:r>
            <a:r>
              <a:rPr lang="en-US" sz="2500" b="1" strike="noStrike" spc="-1" dirty="0">
                <a:solidFill>
                  <a:srgbClr val="FFFFFF"/>
                </a:solidFill>
                <a:latin typeface="Arial"/>
              </a:rPr>
              <a:t> atau </a:t>
            </a:r>
            <a:r>
              <a:rPr lang="en-US" sz="2500" b="1" strike="noStrike" spc="-1" dirty="0" err="1">
                <a:solidFill>
                  <a:srgbClr val="FFFFFF"/>
                </a:solidFill>
                <a:latin typeface="Arial"/>
              </a:rPr>
              <a:t>konfigurasi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investigasi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/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Dalam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Arial"/>
              </a:rPr>
              <a:t>situasi</a:t>
            </a:r>
            <a:r>
              <a:rPr lang="en-US" sz="2500" b="0" strike="noStrike" spc="-1" dirty="0">
                <a:solidFill>
                  <a:srgbClr val="FFFFFF"/>
                </a:solidFill>
                <a:latin typeface="Arial"/>
              </a:rPr>
              <a:t> apa?</a:t>
            </a:r>
            <a:endParaRPr lang="en-US" sz="25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0" y="365760"/>
            <a:ext cx="6583320" cy="94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6000" b="0" strike="noStrike" spc="-1">
                <a:solidFill>
                  <a:srgbClr val="FFFFFF"/>
                </a:solidFill>
                <a:latin typeface="Arial"/>
              </a:rPr>
              <a:t>Contoh PICOC</a:t>
            </a:r>
            <a:endParaRPr lang="en-US" sz="6000" b="0" strike="noStrike" spc="-1">
              <a:latin typeface="Arial"/>
            </a:endParaRPr>
          </a:p>
        </p:txBody>
      </p:sp>
      <p:sp>
        <p:nvSpPr>
          <p:cNvPr id="191" name="CustomShape 2"/>
          <p:cNvSpPr/>
          <p:nvPr/>
        </p:nvSpPr>
        <p:spPr>
          <a:xfrm>
            <a:off x="365760" y="1799280"/>
            <a:ext cx="9600840" cy="115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E8E8E8"/>
                </a:solidFill>
                <a:latin typeface="Calibri"/>
                <a:ea typeface="ＭＳ Ｐゴシック"/>
              </a:rPr>
              <a:t>Kitchenham et al., A Systematic Review of Cross- vs. Within-Company Cost Estimation Studies, </a:t>
            </a:r>
            <a:r>
              <a:rPr lang="en-US" sz="2800" b="0" i="1" strike="noStrike" spc="-1">
                <a:solidFill>
                  <a:srgbClr val="E8E8E8"/>
                </a:solidFill>
                <a:latin typeface="Calibri"/>
                <a:ea typeface="ＭＳ Ｐゴシック"/>
              </a:rPr>
              <a:t>IEEE Transactions on Software Engineering</a:t>
            </a:r>
            <a:r>
              <a:rPr lang="en-US" sz="2800" b="0" strike="noStrike" spc="-1">
                <a:solidFill>
                  <a:srgbClr val="E8E8E8"/>
                </a:solidFill>
                <a:latin typeface="Calibri"/>
                <a:ea typeface="ＭＳ Ｐゴシック"/>
              </a:rPr>
              <a:t>, 33 (5), 2007 </a:t>
            </a:r>
            <a:endParaRPr lang="en-US" sz="2800" b="0" strike="noStrike" spc="-1">
              <a:latin typeface="Arial"/>
            </a:endParaRPr>
          </a:p>
        </p:txBody>
      </p:sp>
      <p:graphicFrame>
        <p:nvGraphicFramePr>
          <p:cNvPr id="192" name="Table 3"/>
          <p:cNvGraphicFramePr/>
          <p:nvPr/>
        </p:nvGraphicFramePr>
        <p:xfrm>
          <a:off x="433800" y="3194280"/>
          <a:ext cx="9622800" cy="3930120"/>
        </p:xfrm>
        <a:graphic>
          <a:graphicData uri="http://schemas.openxmlformats.org/drawingml/2006/table">
            <a:tbl>
              <a:tblPr/>
              <a:tblGrid>
                <a:gridCol w="267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4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en-US" sz="32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Population:</a:t>
                      </a:r>
                      <a:endParaRPr lang="en-US" sz="3200" b="0" strike="noStrike" spc="-1">
                        <a:latin typeface="Arial"/>
                      </a:endParaRPr>
                    </a:p>
                  </a:txBody>
                  <a:tcPr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2808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en-US" sz="32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Software or web project</a:t>
                      </a:r>
                      <a:endParaRPr lang="en-US" sz="3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2808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en-US" sz="32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Intervention:</a:t>
                      </a:r>
                      <a:endParaRPr lang="en-US" sz="3200" b="0" strike="noStrike" spc="-1">
                        <a:latin typeface="Arial"/>
                      </a:endParaRPr>
                    </a:p>
                  </a:txBody>
                  <a:tcPr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en-US" sz="32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Cross-company project effort estimation model</a:t>
                      </a:r>
                      <a:endParaRPr lang="en-US" sz="3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en-US" sz="32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Comparison:</a:t>
                      </a:r>
                      <a:endParaRPr lang="en-US" sz="3200" b="0" strike="noStrike" spc="-1">
                        <a:latin typeface="Arial"/>
                      </a:endParaRPr>
                    </a:p>
                  </a:txBody>
                  <a:tcPr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en-US" sz="32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Single-company project effort estimation model</a:t>
                      </a:r>
                      <a:endParaRPr lang="en-US" sz="3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en-US" sz="32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Outcomes:</a:t>
                      </a:r>
                      <a:endParaRPr lang="en-US" sz="3200" b="0" strike="noStrike" spc="-1">
                        <a:latin typeface="Arial"/>
                      </a:endParaRPr>
                    </a:p>
                  </a:txBody>
                  <a:tcPr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en-US" sz="32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Prediction or estimate accuracy</a:t>
                      </a:r>
                      <a:endParaRPr lang="en-US" sz="3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en-US" sz="32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Context:</a:t>
                      </a:r>
                      <a:endParaRPr lang="en-US" sz="3200" b="0" strike="noStrike" spc="-1">
                        <a:latin typeface="Arial"/>
                      </a:endParaRPr>
                    </a:p>
                  </a:txBody>
                  <a:tcPr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280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en-US" sz="32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None</a:t>
                      </a:r>
                      <a:endParaRPr lang="en-US" sz="3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280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457200" y="1920240"/>
            <a:ext cx="9509400" cy="100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n-US" sz="2400" b="0" strike="noStrike" spc="-1">
                <a:solidFill>
                  <a:srgbClr val="FFFFFF"/>
                </a:solidFill>
                <a:latin typeface="Calibri"/>
              </a:rPr>
              <a:t>Romi Satria Wahono, A Systematic Literature Review of Software Defect Prediction: Research Trends, Datasets, Methods and Frameworks, </a:t>
            </a:r>
            <a:r>
              <a:rPr lang="en-US" sz="2400" b="0" i="1" strike="noStrike" spc="-1">
                <a:solidFill>
                  <a:srgbClr val="FFFFFF"/>
                </a:solidFill>
                <a:latin typeface="Calibri"/>
              </a:rPr>
              <a:t>Journal of Software Engineering, Vol. 1, No. 1</a:t>
            </a:r>
            <a:r>
              <a:rPr lang="en-US" sz="2400" b="0" strike="noStrike" spc="-1">
                <a:solidFill>
                  <a:srgbClr val="FFFFFF"/>
                </a:solidFill>
                <a:latin typeface="Calibri"/>
              </a:rPr>
              <a:t>, pp. 1-16, April 2015</a:t>
            </a:r>
            <a:endParaRPr lang="en-US" sz="2400" b="0" strike="noStrike" spc="-1">
              <a:latin typeface="Arial"/>
            </a:endParaRPr>
          </a:p>
        </p:txBody>
      </p:sp>
      <p:sp>
        <p:nvSpPr>
          <p:cNvPr id="194" name="CustomShape 2"/>
          <p:cNvSpPr/>
          <p:nvPr/>
        </p:nvSpPr>
        <p:spPr>
          <a:xfrm>
            <a:off x="91440" y="365760"/>
            <a:ext cx="6400440" cy="855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5400" b="0" strike="noStrike" spc="-1">
                <a:solidFill>
                  <a:srgbClr val="FFFFFF"/>
                </a:solidFill>
                <a:latin typeface="Arial"/>
              </a:rPr>
              <a:t>Contoh PICOC</a:t>
            </a:r>
            <a:endParaRPr lang="en-US" sz="5400" b="0" strike="noStrike" spc="-1">
              <a:latin typeface="Arial"/>
            </a:endParaRPr>
          </a:p>
        </p:txBody>
      </p:sp>
      <p:graphicFrame>
        <p:nvGraphicFramePr>
          <p:cNvPr id="195" name="Table 3"/>
          <p:cNvGraphicFramePr/>
          <p:nvPr/>
        </p:nvGraphicFramePr>
        <p:xfrm>
          <a:off x="0" y="3200400"/>
          <a:ext cx="10077120" cy="4528185"/>
        </p:xfrm>
        <a:graphic>
          <a:graphicData uri="http://schemas.openxmlformats.org/drawingml/2006/table">
            <a:tbl>
              <a:tblPr/>
              <a:tblGrid>
                <a:gridCol w="272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55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75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Population</a:t>
                      </a:r>
                      <a:endParaRPr lang="en-US" sz="2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Software, software application, software system, information system</a:t>
                      </a:r>
                      <a:endParaRPr lang="en-US" sz="2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66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Intervention</a:t>
                      </a:r>
                      <a:endParaRPr lang="en-US" sz="2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Software defect prediction, fault prediction, error-prone, detection, classification, estimation, models, methods, techniques, datasets</a:t>
                      </a:r>
                      <a:endParaRPr lang="en-US" sz="2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0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Comparison</a:t>
                      </a:r>
                      <a:endParaRPr lang="en-US" sz="2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n/a</a:t>
                      </a:r>
                      <a:endParaRPr lang="en-US" sz="2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5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Outcomes</a:t>
                      </a:r>
                      <a:endParaRPr lang="en-US" sz="2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Prediction accuracy of software defect, successful defect prediction methods</a:t>
                      </a:r>
                      <a:endParaRPr lang="en-US" sz="2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82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Context</a:t>
                      </a:r>
                      <a:endParaRPr lang="en-US" sz="2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Studies in industry and academia, small and large data sets</a:t>
                      </a:r>
                      <a:endParaRPr lang="en-US" sz="2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0" y="274320"/>
            <a:ext cx="6583320" cy="122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000" b="0" strike="noStrike" spc="-1">
                <a:solidFill>
                  <a:srgbClr val="FFFFFF"/>
                </a:solidFill>
                <a:latin typeface="Arial"/>
              </a:rPr>
              <a:t>Mengembangkan Protokol Review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457200" y="1920240"/>
            <a:ext cx="9509400" cy="457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4000" b="0" strike="noStrike" spc="-1">
                <a:solidFill>
                  <a:srgbClr val="FFFFFF"/>
                </a:solidFill>
                <a:latin typeface="Calibri"/>
              </a:rPr>
              <a:t>Sebuah rencana yang menspesifikasikan prosedur dasar review:</a:t>
            </a:r>
            <a:endParaRPr lang="en-US" sz="4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4000" b="0" strike="noStrike" spc="-1">
                <a:solidFill>
                  <a:srgbClr val="FFFFFF"/>
                </a:solidFill>
                <a:latin typeface="Calibri"/>
              </a:rPr>
              <a:t>Komponen-komponen Protokol:</a:t>
            </a:r>
            <a:endParaRPr lang="en-US" sz="4000" b="0" strike="noStrike" spc="-1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Background / Latar Belakang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Research Questions / Rumusan Masalah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Search terms / Istilah Pencarian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Selection criteria / Kriteria Pemilihan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Quality checklist / Daftar cek Kualitas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Data extraction strategy / Pengambilan Data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0" y="457200"/>
            <a:ext cx="6491880" cy="77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800" b="0" strike="noStrike" spc="-1">
                <a:solidFill>
                  <a:srgbClr val="FFFFFF"/>
                </a:solidFill>
                <a:latin typeface="Arial"/>
              </a:rPr>
              <a:t>Komponen Protokol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199" name="CustomShape 2"/>
          <p:cNvSpPr/>
          <p:nvPr/>
        </p:nvSpPr>
        <p:spPr>
          <a:xfrm>
            <a:off x="457200" y="1920240"/>
            <a:ext cx="9623160" cy="508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n-US" sz="3600" b="1" strike="noStrike" spc="-1" dirty="0" err="1">
                <a:solidFill>
                  <a:srgbClr val="FFFF00"/>
                </a:solidFill>
                <a:latin typeface="Arial"/>
              </a:rPr>
              <a:t>Latar</a:t>
            </a:r>
            <a:r>
              <a:rPr lang="en-US" sz="3600" b="1" strike="noStrike" spc="-1" dirty="0">
                <a:solidFill>
                  <a:srgbClr val="FFFF00"/>
                </a:solidFill>
                <a:latin typeface="Arial"/>
              </a:rPr>
              <a:t> </a:t>
            </a:r>
            <a:r>
              <a:rPr lang="en-US" sz="3600" b="1" strike="noStrike" spc="-1" dirty="0" err="1">
                <a:solidFill>
                  <a:srgbClr val="FFFF00"/>
                </a:solidFill>
                <a:latin typeface="Arial"/>
              </a:rPr>
              <a:t>Belakang</a:t>
            </a:r>
            <a:endParaRPr lang="en-US" sz="3600" b="1" strike="noStrike" spc="-1" dirty="0">
              <a:solidFill>
                <a:srgbClr val="FFFF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Membahas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data yang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sudah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ada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dan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berkaitan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dengan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topik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. Dan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masalah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sedang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dihadapi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.</a:t>
            </a:r>
            <a:endParaRPr lang="en-US" sz="3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3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3600" b="1" strike="noStrike" spc="-1" dirty="0" err="1">
                <a:solidFill>
                  <a:srgbClr val="FFFF00"/>
                </a:solidFill>
                <a:latin typeface="Arial"/>
              </a:rPr>
              <a:t>Rumusan</a:t>
            </a:r>
            <a:r>
              <a:rPr lang="en-US" sz="3600" b="1" strike="noStrike" spc="-1" dirty="0">
                <a:solidFill>
                  <a:srgbClr val="FFFF00"/>
                </a:solidFill>
                <a:latin typeface="Arial"/>
              </a:rPr>
              <a:t> </a:t>
            </a:r>
            <a:r>
              <a:rPr lang="en-US" sz="3600" b="1" strike="noStrike" spc="-1" dirty="0" err="1">
                <a:solidFill>
                  <a:srgbClr val="FFFF00"/>
                </a:solidFill>
                <a:latin typeface="Arial"/>
              </a:rPr>
              <a:t>Masalah</a:t>
            </a:r>
            <a:endParaRPr lang="en-US" sz="3600" b="1" strike="noStrike" spc="-1" dirty="0">
              <a:solidFill>
                <a:srgbClr val="FFFF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Daftar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pertanyaan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berkaitan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dengan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masalah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,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pertanyaan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tidak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boleh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terlalu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luas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ataupun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sempit</a:t>
            </a:r>
            <a:endParaRPr lang="en-US" sz="3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91440" y="548640"/>
            <a:ext cx="6400440" cy="77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800" b="0" strike="noStrike" spc="-1">
                <a:solidFill>
                  <a:srgbClr val="FFFFFF"/>
                </a:solidFill>
                <a:latin typeface="Arial"/>
              </a:rPr>
              <a:t>Komponen Protokol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201" name="CustomShape 2"/>
          <p:cNvSpPr/>
          <p:nvPr/>
        </p:nvSpPr>
        <p:spPr>
          <a:xfrm>
            <a:off x="548640" y="1920240"/>
            <a:ext cx="9417960" cy="486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200" b="1" strike="noStrike" spc="-1" dirty="0" err="1">
                <a:solidFill>
                  <a:srgbClr val="FFFF00"/>
                </a:solidFill>
                <a:latin typeface="Arial"/>
              </a:rPr>
              <a:t>Istilah</a:t>
            </a:r>
            <a:r>
              <a:rPr lang="en-US" sz="3200" b="1" strike="noStrike" spc="-1" dirty="0">
                <a:solidFill>
                  <a:srgbClr val="FFFF00"/>
                </a:solidFill>
                <a:latin typeface="Arial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Arial"/>
              </a:rPr>
              <a:t>Pencarian</a:t>
            </a:r>
            <a:endParaRPr lang="en-US" sz="3200" b="1" strike="noStrike" spc="-1" dirty="0">
              <a:solidFill>
                <a:srgbClr val="FFFF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1.	</a:t>
            </a:r>
            <a:r>
              <a:rPr lang="en-US" sz="3200" b="1" strike="noStrike" spc="-1" dirty="0">
                <a:solidFill>
                  <a:srgbClr val="FF0000"/>
                </a:solidFill>
                <a:latin typeface="Arial"/>
              </a:rPr>
              <a:t>Database</a:t>
            </a:r>
          </a:p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	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Tempat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di mana Anda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mencari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jurnal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/paper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secara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online.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Contoh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: SCOPUS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2.	</a:t>
            </a:r>
            <a:r>
              <a:rPr lang="en-US" sz="3200" b="1" strike="noStrike" spc="-1" dirty="0">
                <a:solidFill>
                  <a:srgbClr val="FF0000"/>
                </a:solidFill>
                <a:latin typeface="Arial"/>
              </a:rPr>
              <a:t>Kata </a:t>
            </a:r>
            <a:r>
              <a:rPr lang="en-US" sz="3200" b="1" strike="noStrike" spc="-1" dirty="0" err="1">
                <a:solidFill>
                  <a:srgbClr val="FF0000"/>
                </a:solidFill>
                <a:latin typeface="Arial"/>
              </a:rPr>
              <a:t>Kunci</a:t>
            </a:r>
            <a:endParaRPr lang="en-US" sz="3200" b="1" strike="noStrike" spc="-1" dirty="0">
              <a:solidFill>
                <a:srgbClr val="FF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	Kata-kata yang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digunakan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ketika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melakukan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pencarian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(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judul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,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penulis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,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dll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).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Contoh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: Software </a:t>
            </a:r>
            <a:r>
              <a:rPr lang="en-US" sz="2800" b="1" strike="noStrike" spc="-1" dirty="0">
                <a:solidFill>
                  <a:srgbClr val="FFFFFF"/>
                </a:solidFill>
                <a:latin typeface="Arial"/>
              </a:rPr>
              <a:t>OR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“Data Mining” </a:t>
            </a:r>
            <a:r>
              <a:rPr lang="en-US" sz="2800" b="1" strike="noStrike" spc="-1" dirty="0">
                <a:solidFill>
                  <a:srgbClr val="FFFFFF"/>
                </a:solidFill>
                <a:latin typeface="Arial"/>
              </a:rPr>
              <a:t>OR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Classification </a:t>
            </a:r>
            <a:r>
              <a:rPr lang="en-US" sz="2800" b="1" strike="noStrike" spc="-1" dirty="0">
                <a:solidFill>
                  <a:srgbClr val="FFFFFF"/>
                </a:solidFill>
                <a:latin typeface="Arial"/>
              </a:rPr>
              <a:t>AND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Weather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3.	</a:t>
            </a:r>
            <a:r>
              <a:rPr lang="en-US" sz="3200" b="1" strike="noStrike" spc="-1" dirty="0" err="1">
                <a:solidFill>
                  <a:srgbClr val="FF0000"/>
                </a:solidFill>
                <a:latin typeface="Arial"/>
              </a:rPr>
              <a:t>Pembatasan</a:t>
            </a:r>
            <a:endParaRPr lang="en-US" sz="3200" b="1" strike="noStrike" spc="-1" dirty="0">
              <a:solidFill>
                <a:srgbClr val="FF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	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Pembatasan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berupa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: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Manusia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,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Umur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&gt;18</a:t>
            </a:r>
            <a:r>
              <a:rPr lang="en-US" sz="2800" b="0" strike="noStrike" spc="-1" baseline="101000" dirty="0">
                <a:solidFill>
                  <a:srgbClr val="FFFFFF"/>
                </a:solidFill>
                <a:latin typeface="Arial"/>
              </a:rPr>
              <a:t>th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,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dll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.</a:t>
            </a:r>
            <a:endParaRPr lang="en-US" sz="2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91440" y="548640"/>
            <a:ext cx="6400440" cy="77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800" b="0" strike="noStrike" spc="-1">
                <a:solidFill>
                  <a:srgbClr val="FFFFFF"/>
                </a:solidFill>
                <a:latin typeface="Arial"/>
              </a:rPr>
              <a:t>Komponen Protokol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203" name="CustomShape 2"/>
          <p:cNvSpPr/>
          <p:nvPr/>
        </p:nvSpPr>
        <p:spPr>
          <a:xfrm>
            <a:off x="548640" y="1920240"/>
            <a:ext cx="9417960" cy="469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200" b="1" strike="noStrike" spc="-1" dirty="0" err="1">
                <a:solidFill>
                  <a:srgbClr val="FFFF00"/>
                </a:solidFill>
                <a:latin typeface="Arial"/>
              </a:rPr>
              <a:t>Kriteria</a:t>
            </a:r>
            <a:r>
              <a:rPr lang="en-US" sz="3200" b="1" strike="noStrike" spc="-1" dirty="0">
                <a:solidFill>
                  <a:srgbClr val="FFFF00"/>
                </a:solidFill>
                <a:latin typeface="Arial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Arial"/>
              </a:rPr>
              <a:t>Pemilihan</a:t>
            </a:r>
            <a:endParaRPr lang="en-US" sz="3200" b="1" strike="noStrike" spc="-1" dirty="0">
              <a:solidFill>
                <a:srgbClr val="FFFF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&gt; </a:t>
            </a:r>
            <a:r>
              <a:rPr lang="en-US" sz="3200" b="1" strike="noStrike" spc="-1" dirty="0" err="1">
                <a:solidFill>
                  <a:srgbClr val="00B050"/>
                </a:solidFill>
                <a:latin typeface="Arial"/>
              </a:rPr>
              <a:t>Desain</a:t>
            </a:r>
            <a:r>
              <a:rPr lang="en-US" sz="3200" b="1" strike="noStrike" spc="-1" dirty="0">
                <a:solidFill>
                  <a:srgbClr val="00B050"/>
                </a:solidFill>
                <a:latin typeface="Arial"/>
              </a:rPr>
              <a:t> </a:t>
            </a:r>
            <a:r>
              <a:rPr lang="en-US" sz="3200" b="1" strike="noStrike" spc="-1" dirty="0" err="1">
                <a:solidFill>
                  <a:srgbClr val="00B050"/>
                </a:solidFill>
                <a:latin typeface="Arial"/>
              </a:rPr>
              <a:t>Penelitian</a:t>
            </a:r>
            <a:endParaRPr lang="en-US" sz="3200" b="1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spc="-1" dirty="0">
                <a:solidFill>
                  <a:srgbClr val="FFFFFF"/>
                </a:solidFill>
                <a:latin typeface="Arial"/>
              </a:rPr>
              <a:t>	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1.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Masuk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Kriteria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(Inclusion Criteria)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		a.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Eksperimen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		b.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Observasi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	2.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Luar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Kriteria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(Exclusion Criteria)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		a. Survey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&gt; </a:t>
            </a:r>
            <a:r>
              <a:rPr lang="en-US" sz="3200" b="1" strike="noStrike" spc="-1" dirty="0" err="1">
                <a:solidFill>
                  <a:srgbClr val="00B050"/>
                </a:solidFill>
                <a:latin typeface="Arial"/>
              </a:rPr>
              <a:t>Tanggal</a:t>
            </a:r>
            <a:r>
              <a:rPr lang="en-US" sz="3200" b="1" strike="noStrike" spc="-1" dirty="0">
                <a:solidFill>
                  <a:srgbClr val="00B050"/>
                </a:solidFill>
                <a:latin typeface="Arial"/>
              </a:rPr>
              <a:t> </a:t>
            </a:r>
            <a:r>
              <a:rPr lang="en-US" sz="3200" b="1" strike="noStrike" spc="-1" dirty="0" err="1">
                <a:solidFill>
                  <a:srgbClr val="00B050"/>
                </a:solidFill>
                <a:latin typeface="Arial"/>
              </a:rPr>
              <a:t>Publikasi</a:t>
            </a:r>
            <a:endParaRPr lang="en-US" sz="3200" b="1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&gt; </a:t>
            </a:r>
            <a:r>
              <a:rPr lang="en-US" sz="3200" b="1" strike="noStrike" spc="-1" dirty="0" err="1">
                <a:solidFill>
                  <a:srgbClr val="00B050"/>
                </a:solidFill>
                <a:latin typeface="Arial"/>
              </a:rPr>
              <a:t>Jenis</a:t>
            </a:r>
            <a:r>
              <a:rPr lang="en-US" sz="3200" b="1" strike="noStrike" spc="-1" dirty="0">
                <a:solidFill>
                  <a:srgbClr val="00B050"/>
                </a:solidFill>
                <a:latin typeface="Arial"/>
              </a:rPr>
              <a:t> </a:t>
            </a:r>
            <a:r>
              <a:rPr lang="en-US" sz="3200" b="1" strike="noStrike" spc="-1" dirty="0" err="1">
                <a:solidFill>
                  <a:srgbClr val="00B050"/>
                </a:solidFill>
                <a:latin typeface="Arial"/>
              </a:rPr>
              <a:t>Publikasi</a:t>
            </a:r>
            <a:endParaRPr lang="en-US" sz="3200" b="1" strike="noStrike" spc="-1" dirty="0">
              <a:solidFill>
                <a:srgbClr val="00B05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91440" y="548640"/>
            <a:ext cx="6400440" cy="77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800" b="0" strike="noStrike" spc="-1">
                <a:solidFill>
                  <a:srgbClr val="FFFFFF"/>
                </a:solidFill>
                <a:latin typeface="Arial"/>
              </a:rPr>
              <a:t>Komponen Protokol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548640" y="1920240"/>
            <a:ext cx="9417960" cy="60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Arial"/>
              </a:rPr>
              <a:t>Daftar Cek Kualitas (Quality Check List)</a:t>
            </a:r>
            <a:endParaRPr lang="en-US" sz="3600" b="0" strike="noStrike" spc="-1">
              <a:latin typeface="Arial"/>
            </a:endParaRPr>
          </a:p>
        </p:txBody>
      </p:sp>
      <p:graphicFrame>
        <p:nvGraphicFramePr>
          <p:cNvPr id="206" name="Table 3"/>
          <p:cNvGraphicFramePr/>
          <p:nvPr/>
        </p:nvGraphicFramePr>
        <p:xfrm>
          <a:off x="365760" y="2651760"/>
          <a:ext cx="9601200" cy="4021200"/>
        </p:xfrm>
        <a:graphic>
          <a:graphicData uri="http://schemas.openxmlformats.org/drawingml/2006/table">
            <a:tbl>
              <a:tblPr/>
              <a:tblGrid>
                <a:gridCol w="5265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0" strike="noStrike" spc="-1">
                          <a:latin typeface="Arial"/>
                        </a:rPr>
                        <a:t>Kriteria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0" strike="noStrike" spc="-1">
                          <a:latin typeface="Arial"/>
                        </a:rPr>
                        <a:t>Ya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0" strike="noStrike" spc="-1">
                          <a:latin typeface="Arial"/>
                        </a:rPr>
                        <a:t>Sebagian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0" strike="noStrike" spc="-1">
                          <a:latin typeface="Arial"/>
                        </a:rPr>
                        <a:t>Tidak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b="0" strike="noStrike" spc="-1">
                          <a:latin typeface="Arial"/>
                        </a:rPr>
                        <a:t>Apakah objektif secara jelas di deskripsikan?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2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b="0" strike="noStrike" spc="-1">
                          <a:latin typeface="Arial"/>
                        </a:rPr>
                        <a:t>Apakah desain penelitian sudah pantas?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b="0" strike="noStrike" spc="-1">
                          <a:latin typeface="Arial"/>
                        </a:rPr>
                        <a:t>Apakah ukuran sample sudah sesuai?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3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b="0" strike="noStrike" spc="-1">
                          <a:latin typeface="Arial"/>
                        </a:rPr>
                        <a:t>Apakah hasil sudah dideskripsikan dengan jelas?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91440" y="548640"/>
            <a:ext cx="6400440" cy="77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800" b="0" strike="noStrike" spc="-1">
                <a:solidFill>
                  <a:srgbClr val="FFFFFF"/>
                </a:solidFill>
                <a:latin typeface="Arial"/>
              </a:rPr>
              <a:t>Komponen Protokol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208" name="CustomShape 2"/>
          <p:cNvSpPr/>
          <p:nvPr/>
        </p:nvSpPr>
        <p:spPr>
          <a:xfrm>
            <a:off x="548640" y="1920240"/>
            <a:ext cx="9417960" cy="472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rgbClr val="FFFF00"/>
                </a:solidFill>
                <a:latin typeface="Arial"/>
              </a:rPr>
              <a:t>Pengambilan</a:t>
            </a:r>
            <a:r>
              <a:rPr lang="en-US" sz="3600" b="1" strike="noStrike" spc="-1" dirty="0">
                <a:solidFill>
                  <a:srgbClr val="FFFF00"/>
                </a:solidFill>
                <a:latin typeface="Arial"/>
              </a:rPr>
              <a:t> Data</a:t>
            </a: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1.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Informasi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umum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	a.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Judul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	b.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Pengarang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	c.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Tahun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	d.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Asal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Jurnal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2.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Karakteristik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	a.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Desain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	b. Negara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	c.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Kriteria</a:t>
            </a: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504360" y="282564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0" name="CustomShape 2"/>
          <p:cNvSpPr/>
          <p:nvPr/>
        </p:nvSpPr>
        <p:spPr>
          <a:xfrm>
            <a:off x="504000" y="4658760"/>
            <a:ext cx="9070920" cy="438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" name="CustomShape 3"/>
          <p:cNvSpPr/>
          <p:nvPr/>
        </p:nvSpPr>
        <p:spPr>
          <a:xfrm>
            <a:off x="182880" y="2989440"/>
            <a:ext cx="9692280" cy="94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6000" b="0" strike="noStrike" spc="-1">
                <a:solidFill>
                  <a:srgbClr val="FFFFFF"/>
                </a:solidFill>
                <a:latin typeface="Arial"/>
              </a:rPr>
              <a:t>Tahapan Pelaksanaan</a:t>
            </a:r>
            <a:endParaRPr lang="en-US" sz="6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91440" y="274320"/>
            <a:ext cx="6491880" cy="111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Arial"/>
              </a:rPr>
              <a:t>1. Identifikasi Penelitian yang Relevan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213" name="CustomShape 2"/>
          <p:cNvSpPr/>
          <p:nvPr/>
        </p:nvSpPr>
        <p:spPr>
          <a:xfrm>
            <a:off x="365760" y="1920240"/>
            <a:ext cx="9600840" cy="456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&gt;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Pencarian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secara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lengkap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akan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dimasukkan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ke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dalam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review</a:t>
            </a:r>
            <a:endParaRPr lang="en-US" sz="3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&gt;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Mendefinisikan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Strategi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Pencarian</a:t>
            </a:r>
            <a:endParaRPr lang="en-US" sz="3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&gt;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Strategi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pencarian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biasanya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berulang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(iterative), dan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didapatkan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dari</a:t>
            </a:r>
            <a:endParaRPr lang="en-US" sz="3200" b="0" strike="noStrike" spc="-1" dirty="0">
              <a:latin typeface="Arial"/>
            </a:endParaRPr>
          </a:p>
          <a:p>
            <a:pPr marL="216000" indent="-21564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	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awal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(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Arial"/>
              </a:rPr>
              <a:t>untuk</a:t>
            </a:r>
            <a:r>
              <a:rPr lang="en-US" sz="3200" b="1" strike="noStrike" spc="-1" dirty="0">
                <a:solidFill>
                  <a:srgbClr val="FFFF00"/>
                </a:solidFill>
                <a:latin typeface="Arial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Arial"/>
              </a:rPr>
              <a:t>mencari</a:t>
            </a:r>
            <a:r>
              <a:rPr lang="en-US" sz="3200" b="1" strike="noStrike" spc="-1" dirty="0">
                <a:solidFill>
                  <a:srgbClr val="FFFF00"/>
                </a:solidFill>
                <a:latin typeface="Arial"/>
              </a:rPr>
              <a:t> review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sudah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ada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)</a:t>
            </a:r>
            <a:endParaRPr lang="en-US" sz="3200" b="0" strike="noStrike" spc="-1" dirty="0">
              <a:latin typeface="Arial"/>
            </a:endParaRPr>
          </a:p>
          <a:p>
            <a:pPr marL="216000" indent="-21564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	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Pencarian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percobaan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(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Arial"/>
              </a:rPr>
              <a:t>kombinasi</a:t>
            </a:r>
            <a:r>
              <a:rPr lang="en-US" sz="3200" b="1" strike="noStrike" spc="-1" dirty="0">
                <a:solidFill>
                  <a:srgbClr val="FFFF00"/>
                </a:solidFill>
                <a:latin typeface="Arial"/>
              </a:rPr>
              <a:t> kata-kata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dari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Rumusan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Arial"/>
              </a:rPr>
              <a:t>Masalah</a:t>
            </a:r>
            <a:r>
              <a:rPr lang="en-US" sz="3200" b="0" strike="noStrike" spc="-1" dirty="0">
                <a:solidFill>
                  <a:srgbClr val="FFFFFF"/>
                </a:solidFill>
                <a:latin typeface="Arial"/>
              </a:rPr>
              <a:t>)</a:t>
            </a:r>
            <a:endParaRPr lang="en-US" sz="3200" b="0" strike="noStrike" spc="-1" dirty="0">
              <a:latin typeface="Arial"/>
            </a:endParaRPr>
          </a:p>
          <a:p>
            <a:pPr marL="216000" indent="-21564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	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Konsultasi</a:t>
            </a:r>
            <a:r>
              <a:rPr lang="en-US" sz="3200" b="1" strike="noStrike" spc="-1" dirty="0">
                <a:solidFill>
                  <a:srgbClr val="FFFF00"/>
                </a:solidFill>
                <a:latin typeface="Calibri"/>
              </a:rPr>
              <a:t> Ahli</a:t>
            </a: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0" y="274320"/>
            <a:ext cx="6583320" cy="122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000" b="0" strike="noStrike" spc="-1">
                <a:solidFill>
                  <a:srgbClr val="FFFFFF"/>
                </a:solidFill>
                <a:latin typeface="Arial"/>
              </a:rPr>
              <a:t>Pendekatan Konstruksi Kata Pencarian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15" name="CustomShape 2"/>
          <p:cNvSpPr/>
          <p:nvPr/>
        </p:nvSpPr>
        <p:spPr>
          <a:xfrm>
            <a:off x="457200" y="2011680"/>
            <a:ext cx="9509400" cy="470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56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 err="1">
                <a:solidFill>
                  <a:srgbClr val="FFFFFF"/>
                </a:solidFill>
                <a:latin typeface="Noto Sans"/>
              </a:rPr>
              <a:t>Menurun</a:t>
            </a:r>
            <a:r>
              <a:rPr lang="en-US" sz="32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Noto Sans"/>
              </a:rPr>
              <a:t>istilah</a:t>
            </a:r>
            <a:r>
              <a:rPr lang="en-US" sz="3200" b="1" strike="noStrike" spc="-1" dirty="0">
                <a:solidFill>
                  <a:srgbClr val="FFFF00"/>
                </a:solidFill>
                <a:latin typeface="Noto Sans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Noto Sans"/>
              </a:rPr>
              <a:t>utama</a:t>
            </a:r>
            <a:r>
              <a:rPr lang="en-US" sz="3200" b="1" strike="noStrike" spc="-1" dirty="0">
                <a:solidFill>
                  <a:srgbClr val="FFFF00"/>
                </a:solidFill>
                <a:latin typeface="Noto Sans"/>
              </a:rPr>
              <a:t> yang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Noto Sans"/>
              </a:rPr>
              <a:t>digunakan</a:t>
            </a:r>
            <a:r>
              <a:rPr lang="en-US" sz="3200" b="1" strike="noStrike" spc="-1" dirty="0">
                <a:solidFill>
                  <a:srgbClr val="FFFFFF"/>
                </a:solidFill>
                <a:latin typeface="Noto Sans"/>
              </a:rPr>
              <a:t> di </a:t>
            </a:r>
            <a:r>
              <a:rPr lang="en-US" sz="3200" b="1" strike="noStrike" spc="-1" dirty="0" err="1">
                <a:solidFill>
                  <a:srgbClr val="00B050"/>
                </a:solidFill>
                <a:latin typeface="Noto Sans"/>
              </a:rPr>
              <a:t>Rumusan</a:t>
            </a:r>
            <a:r>
              <a:rPr lang="en-US" sz="3200" b="1" strike="noStrike" spc="-1" dirty="0">
                <a:solidFill>
                  <a:srgbClr val="00B050"/>
                </a:solidFill>
                <a:latin typeface="Noto Sans"/>
              </a:rPr>
              <a:t> </a:t>
            </a:r>
            <a:r>
              <a:rPr lang="en-US" sz="3200" b="1" strike="noStrike" spc="-1" dirty="0" err="1">
                <a:solidFill>
                  <a:srgbClr val="00B050"/>
                </a:solidFill>
                <a:latin typeface="Noto Sans"/>
              </a:rPr>
              <a:t>Masalah</a:t>
            </a:r>
            <a:r>
              <a:rPr lang="en-US" sz="32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Noto Sans"/>
              </a:rPr>
              <a:t>berdasarkan</a:t>
            </a:r>
            <a:r>
              <a:rPr lang="en-US" sz="3200" b="0" strike="noStrike" spc="-1" dirty="0">
                <a:solidFill>
                  <a:srgbClr val="FFFFFF"/>
                </a:solidFill>
                <a:latin typeface="Noto Sans"/>
              </a:rPr>
              <a:t> PICOC</a:t>
            </a:r>
            <a:endParaRPr lang="en-US" sz="3200" b="0" strike="noStrike" spc="-1" dirty="0">
              <a:latin typeface="Noto Sans"/>
            </a:endParaRPr>
          </a:p>
          <a:p>
            <a:pPr marL="216000" indent="-2156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>
                <a:solidFill>
                  <a:srgbClr val="FFFFFF"/>
                </a:solidFill>
                <a:latin typeface="Noto Sans"/>
              </a:rPr>
              <a:t>Buat </a:t>
            </a:r>
            <a:r>
              <a:rPr lang="en-US" sz="3200" b="1" strike="noStrike" spc="-1" dirty="0">
                <a:solidFill>
                  <a:srgbClr val="FFFF00"/>
                </a:solidFill>
                <a:latin typeface="Noto Sans"/>
              </a:rPr>
              <a:t>daftar kata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Noto Sans"/>
              </a:rPr>
              <a:t>kunci</a:t>
            </a:r>
            <a:r>
              <a:rPr lang="en-US" sz="3200" b="1" strike="noStrike" spc="-1" dirty="0">
                <a:solidFill>
                  <a:srgbClr val="FFFF00"/>
                </a:solidFill>
                <a:latin typeface="Noto Sans"/>
              </a:rPr>
              <a:t> yang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Noto Sans"/>
              </a:rPr>
              <a:t>disebutkan</a:t>
            </a:r>
            <a:r>
              <a:rPr lang="en-US" sz="3200" b="0" strike="noStrike" spc="-1" dirty="0">
                <a:solidFill>
                  <a:srgbClr val="FFFFFF"/>
                </a:solidFill>
                <a:latin typeface="Noto Sans"/>
              </a:rPr>
              <a:t> di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Noto Sans"/>
              </a:rPr>
              <a:t>dalam</a:t>
            </a:r>
            <a:r>
              <a:rPr lang="en-US" sz="32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Noto Sans"/>
              </a:rPr>
              <a:t>artikel</a:t>
            </a:r>
            <a:endParaRPr lang="en-US" sz="3200" b="0" strike="noStrike" spc="-1" dirty="0">
              <a:latin typeface="Noto Sans"/>
            </a:endParaRPr>
          </a:p>
          <a:p>
            <a:pPr marL="216000" indent="-2156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>
                <a:solidFill>
                  <a:srgbClr val="FFFFFF"/>
                </a:solidFill>
                <a:latin typeface="Noto Sans"/>
              </a:rPr>
              <a:t>Cari </a:t>
            </a:r>
            <a:r>
              <a:rPr lang="en-US" sz="3200" b="1" strike="noStrike" spc="-1" dirty="0">
                <a:solidFill>
                  <a:srgbClr val="FFFF00"/>
                </a:solidFill>
                <a:latin typeface="Noto Sans"/>
              </a:rPr>
              <a:t>kata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Noto Sans"/>
              </a:rPr>
              <a:t>sinonim</a:t>
            </a:r>
            <a:r>
              <a:rPr lang="en-US" sz="3200" b="1" strike="noStrike" spc="-1" dirty="0">
                <a:solidFill>
                  <a:srgbClr val="FFFF00"/>
                </a:solidFill>
                <a:latin typeface="Noto Sans"/>
              </a:rPr>
              <a:t> dan alternative</a:t>
            </a:r>
            <a:endParaRPr lang="en-US" sz="3200" b="0" strike="noStrike" spc="-1" dirty="0">
              <a:latin typeface="Noto Sans"/>
            </a:endParaRPr>
          </a:p>
          <a:p>
            <a:pPr marL="216000" indent="-2156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 err="1">
                <a:solidFill>
                  <a:srgbClr val="FFFFFF"/>
                </a:solidFill>
                <a:latin typeface="Noto Sans"/>
              </a:rPr>
              <a:t>Gunakan</a:t>
            </a:r>
            <a:r>
              <a:rPr lang="en-US" sz="32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3200" b="1" strike="noStrike" spc="-1" dirty="0">
                <a:solidFill>
                  <a:srgbClr val="FFFF00"/>
                </a:solidFill>
                <a:latin typeface="Noto Sans"/>
              </a:rPr>
              <a:t>kata “OR”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Noto Sans"/>
              </a:rPr>
              <a:t>untuk</a:t>
            </a:r>
            <a:r>
              <a:rPr lang="en-US" sz="3200" b="1" strike="noStrike" spc="-1" dirty="0">
                <a:solidFill>
                  <a:srgbClr val="FFFF00"/>
                </a:solidFill>
                <a:latin typeface="Noto Sans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Noto Sans"/>
              </a:rPr>
              <a:t>mencari</a:t>
            </a:r>
            <a:r>
              <a:rPr lang="en-US" sz="3200" b="1" strike="noStrike" spc="-1" dirty="0">
                <a:solidFill>
                  <a:srgbClr val="FFFF00"/>
                </a:solidFill>
                <a:latin typeface="Noto Sans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Noto Sans"/>
              </a:rPr>
              <a:t>alternatif</a:t>
            </a:r>
            <a:r>
              <a:rPr lang="en-US" sz="32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Noto Sans"/>
              </a:rPr>
              <a:t>sinonim</a:t>
            </a:r>
            <a:endParaRPr lang="en-US" sz="3200" b="0" strike="noStrike" spc="-1" dirty="0">
              <a:latin typeface="Noto Sans"/>
            </a:endParaRPr>
          </a:p>
          <a:p>
            <a:pPr marL="216000" indent="-2156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 err="1">
                <a:solidFill>
                  <a:srgbClr val="FFFFFF"/>
                </a:solidFill>
                <a:latin typeface="Noto Sans"/>
              </a:rPr>
              <a:t>Gunakan</a:t>
            </a:r>
            <a:r>
              <a:rPr lang="en-US" sz="32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3200" b="1" strike="noStrike" spc="-1" dirty="0">
                <a:solidFill>
                  <a:srgbClr val="FFFF00"/>
                </a:solidFill>
                <a:latin typeface="Noto Sans"/>
              </a:rPr>
              <a:t>kata “AND”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Noto Sans"/>
              </a:rPr>
              <a:t>untuk</a:t>
            </a:r>
            <a:r>
              <a:rPr lang="en-US" sz="3200" b="1" strike="noStrike" spc="-1" dirty="0">
                <a:solidFill>
                  <a:srgbClr val="FFFF00"/>
                </a:solidFill>
                <a:latin typeface="Noto Sans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Noto Sans"/>
              </a:rPr>
              <a:t>mencari</a:t>
            </a:r>
            <a:r>
              <a:rPr lang="en-US" sz="3200" b="1" strike="noStrike" spc="-1" dirty="0">
                <a:solidFill>
                  <a:srgbClr val="FFFF00"/>
                </a:solidFill>
                <a:latin typeface="Noto Sans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Noto Sans"/>
              </a:rPr>
              <a:t>istilah</a:t>
            </a:r>
            <a:r>
              <a:rPr lang="en-US" sz="3200" b="1" strike="noStrike" spc="-1" dirty="0">
                <a:solidFill>
                  <a:srgbClr val="FFFF00"/>
                </a:solidFill>
                <a:latin typeface="Noto Sans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Noto Sans"/>
              </a:rPr>
              <a:t>utama</a:t>
            </a:r>
            <a:endParaRPr lang="en-US" sz="3200" b="0" strike="noStrike" spc="-1" dirty="0">
              <a:latin typeface="Noto Sans"/>
            </a:endParaRPr>
          </a:p>
        </p:txBody>
      </p:sp>
      <p:sp>
        <p:nvSpPr>
          <p:cNvPr id="216" name="CustomShape 3"/>
          <p:cNvSpPr/>
          <p:nvPr/>
        </p:nvSpPr>
        <p:spPr>
          <a:xfrm>
            <a:off x="7406640" y="3749040"/>
            <a:ext cx="36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FC25D-6C97-4F3D-9239-B525FFF2B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9981"/>
            <a:ext cx="9072000" cy="1261800"/>
          </a:xfrm>
        </p:spPr>
        <p:txBody>
          <a:bodyPr/>
          <a:lstStyle/>
          <a:p>
            <a:r>
              <a:rPr kumimoji="1" lang="en-US" altLang="ja-JP" sz="4000" b="1" dirty="0">
                <a:solidFill>
                  <a:schemeClr val="bg1"/>
                </a:solidFill>
              </a:rPr>
              <a:t>Framing </a:t>
            </a:r>
            <a:r>
              <a:rPr kumimoji="1" lang="en-US" altLang="ja-JP" sz="4000" b="1" dirty="0" err="1">
                <a:solidFill>
                  <a:schemeClr val="bg1"/>
                </a:solidFill>
              </a:rPr>
              <a:t>R</a:t>
            </a:r>
            <a:r>
              <a:rPr lang="en-US" altLang="ja-JP" sz="4000" b="1" dirty="0" err="1">
                <a:solidFill>
                  <a:schemeClr val="bg1"/>
                </a:solidFill>
              </a:rPr>
              <a:t>umusan</a:t>
            </a:r>
            <a:r>
              <a:rPr lang="en-US" altLang="ja-JP" sz="4000" b="1" dirty="0">
                <a:solidFill>
                  <a:schemeClr val="bg1"/>
                </a:solidFill>
              </a:rPr>
              <a:t> </a:t>
            </a:r>
            <a:r>
              <a:rPr lang="en-US" altLang="ja-JP" sz="4000" b="1" dirty="0" err="1">
                <a:solidFill>
                  <a:schemeClr val="bg1"/>
                </a:solidFill>
              </a:rPr>
              <a:t>Masalah</a:t>
            </a:r>
            <a:endParaRPr kumimoji="1" lang="ja-JP" altLang="en-US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F632325-8280-4B7A-8AC2-B0E3D8A94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578846"/>
              </p:ext>
            </p:extLst>
          </p:nvPr>
        </p:nvGraphicFramePr>
        <p:xfrm>
          <a:off x="354224" y="3048000"/>
          <a:ext cx="9414616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3721">
                  <a:extLst>
                    <a:ext uri="{9D8B030D-6E8A-4147-A177-3AD203B41FA5}">
                      <a16:colId xmlns:a16="http://schemas.microsoft.com/office/drawing/2014/main" val="3224185747"/>
                    </a:ext>
                  </a:extLst>
                </a:gridCol>
                <a:gridCol w="4880895">
                  <a:extLst>
                    <a:ext uri="{9D8B030D-6E8A-4147-A177-3AD203B41FA5}">
                      <a16:colId xmlns:a16="http://schemas.microsoft.com/office/drawing/2014/main" val="1773034982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r>
                        <a:rPr lang="en-US" sz="2800" b="1" i="1" dirty="0">
                          <a:effectLst/>
                          <a:latin typeface="times new roman,times"/>
                        </a:rPr>
                        <a:t>Example:</a:t>
                      </a:r>
                      <a:endParaRPr lang="en-US" sz="2800" dirty="0">
                        <a:effectLst/>
                      </a:endParaRPr>
                    </a:p>
                  </a:txBody>
                  <a:tcPr marL="857250" anchor="ctr"/>
                </a:tc>
                <a:tc>
                  <a:txBody>
                    <a:bodyPr/>
                    <a:lstStyle/>
                    <a:p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18777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lang="en-US" sz="2800" b="1" dirty="0">
                          <a:effectLst/>
                          <a:latin typeface="times new roman,times"/>
                        </a:rPr>
                        <a:t>P</a:t>
                      </a:r>
                      <a:r>
                        <a:rPr lang="en-US" sz="2800" dirty="0">
                          <a:effectLst/>
                          <a:latin typeface="times new roman,times"/>
                        </a:rPr>
                        <a:t> (</a:t>
                      </a:r>
                      <a:r>
                        <a:rPr lang="en-US" sz="2800" b="1" dirty="0">
                          <a:effectLst/>
                          <a:latin typeface="times new roman,times"/>
                        </a:rPr>
                        <a:t>P</a:t>
                      </a:r>
                      <a:r>
                        <a:rPr lang="en-US" sz="2800" dirty="0">
                          <a:effectLst/>
                          <a:latin typeface="times new roman,times"/>
                        </a:rPr>
                        <a:t>roblem)</a:t>
                      </a:r>
                      <a:endParaRPr lang="en-US" sz="2800" dirty="0">
                        <a:effectLst/>
                      </a:endParaRPr>
                    </a:p>
                  </a:txBody>
                  <a:tcPr marL="857250" anchor="ctr"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effectLst/>
                          <a:latin typeface="times new roman,times"/>
                        </a:rPr>
                        <a:t>Infeksi</a:t>
                      </a:r>
                      <a:r>
                        <a:rPr lang="en-US" sz="2800" dirty="0">
                          <a:effectLst/>
                          <a:latin typeface="times new roman,times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imes new roman,times"/>
                        </a:rPr>
                        <a:t>dari</a:t>
                      </a:r>
                      <a:r>
                        <a:rPr lang="en-US" sz="2800" dirty="0">
                          <a:effectLst/>
                          <a:latin typeface="times new roman,times"/>
                        </a:rPr>
                        <a:t> Rumah </a:t>
                      </a:r>
                      <a:r>
                        <a:rPr lang="en-US" sz="2800" dirty="0" err="1">
                          <a:effectLst/>
                          <a:latin typeface="times new roman,times"/>
                        </a:rPr>
                        <a:t>Sakit</a:t>
                      </a:r>
                      <a:endParaRPr lang="en-US" sz="2800" dirty="0">
                        <a:effectLst/>
                      </a:endParaRPr>
                    </a:p>
                  </a:txBody>
                  <a:tcPr marL="857250" anchor="ctr"/>
                </a:tc>
                <a:extLst>
                  <a:ext uri="{0D108BD9-81ED-4DB2-BD59-A6C34878D82A}">
                    <a16:rowId xmlns:a16="http://schemas.microsoft.com/office/drawing/2014/main" val="707785708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lang="en-US" sz="2800" b="1" dirty="0">
                          <a:effectLst/>
                          <a:latin typeface="times new roman,times"/>
                        </a:rPr>
                        <a:t>I</a:t>
                      </a:r>
                      <a:r>
                        <a:rPr lang="en-US" sz="2800" dirty="0">
                          <a:effectLst/>
                          <a:latin typeface="times new roman,times"/>
                        </a:rPr>
                        <a:t> (indicator)</a:t>
                      </a:r>
                      <a:endParaRPr lang="en-US" sz="2800" dirty="0">
                        <a:effectLst/>
                      </a:endParaRPr>
                    </a:p>
                  </a:txBody>
                  <a:tcPr marL="857250" anchor="ctr"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effectLst/>
                          <a:latin typeface="times new roman,times"/>
                        </a:rPr>
                        <a:t>Mencuci</a:t>
                      </a:r>
                      <a:r>
                        <a:rPr lang="en-US" sz="2800" dirty="0">
                          <a:effectLst/>
                          <a:latin typeface="times new roman,times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imes new roman,times"/>
                        </a:rPr>
                        <a:t>Tangan</a:t>
                      </a:r>
                      <a:endParaRPr lang="en-US" sz="2800" dirty="0">
                        <a:effectLst/>
                      </a:endParaRPr>
                    </a:p>
                  </a:txBody>
                  <a:tcPr marL="857250" anchor="ctr"/>
                </a:tc>
                <a:extLst>
                  <a:ext uri="{0D108BD9-81ED-4DB2-BD59-A6C34878D82A}">
                    <a16:rowId xmlns:a16="http://schemas.microsoft.com/office/drawing/2014/main" val="3563128248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lang="en-US" sz="2800" b="1" dirty="0">
                          <a:effectLst/>
                          <a:latin typeface="times new roman,times"/>
                        </a:rPr>
                        <a:t>C</a:t>
                      </a:r>
                      <a:r>
                        <a:rPr lang="en-US" sz="2800" dirty="0">
                          <a:effectLst/>
                          <a:latin typeface="times new roman,times"/>
                        </a:rPr>
                        <a:t> (comparison)</a:t>
                      </a:r>
                      <a:endParaRPr lang="en-US" sz="2800" dirty="0">
                        <a:effectLst/>
                      </a:endParaRPr>
                    </a:p>
                  </a:txBody>
                  <a:tcPr marL="857250" anchor="ctr"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effectLst/>
                          <a:latin typeface="times new roman,times"/>
                        </a:rPr>
                        <a:t>Tidak</a:t>
                      </a:r>
                      <a:r>
                        <a:rPr lang="en-US" sz="2800" dirty="0">
                          <a:effectLst/>
                          <a:latin typeface="times new roman,times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imes new roman,times"/>
                        </a:rPr>
                        <a:t>Mencuci</a:t>
                      </a:r>
                      <a:r>
                        <a:rPr lang="en-US" sz="2800" dirty="0">
                          <a:effectLst/>
                          <a:latin typeface="times new roman,times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imes new roman,times"/>
                        </a:rPr>
                        <a:t>Tangan</a:t>
                      </a:r>
                      <a:r>
                        <a:rPr lang="en-US" sz="2800" dirty="0">
                          <a:effectLst/>
                          <a:latin typeface="times new roman,times"/>
                        </a:rPr>
                        <a:t> </a:t>
                      </a:r>
                      <a:endParaRPr lang="en-US" sz="2800" dirty="0">
                        <a:effectLst/>
                      </a:endParaRPr>
                    </a:p>
                  </a:txBody>
                  <a:tcPr marL="857250" anchor="ctr"/>
                </a:tc>
                <a:extLst>
                  <a:ext uri="{0D108BD9-81ED-4DB2-BD59-A6C34878D82A}">
                    <a16:rowId xmlns:a16="http://schemas.microsoft.com/office/drawing/2014/main" val="374053579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lang="en-US" sz="2800" b="1">
                          <a:effectLst/>
                          <a:latin typeface="times new roman,times"/>
                        </a:rPr>
                        <a:t>O</a:t>
                      </a:r>
                      <a:r>
                        <a:rPr lang="en-US" sz="2800">
                          <a:effectLst/>
                          <a:latin typeface="times new roman,times"/>
                        </a:rPr>
                        <a:t> (outcome of interest)</a:t>
                      </a:r>
                      <a:endParaRPr lang="en-US" sz="2800">
                        <a:effectLst/>
                      </a:endParaRPr>
                    </a:p>
                  </a:txBody>
                  <a:tcPr marL="857250" anchor="ctr"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effectLst/>
                          <a:latin typeface="times new roman,times"/>
                        </a:rPr>
                        <a:t>Infeksi</a:t>
                      </a:r>
                      <a:r>
                        <a:rPr lang="en-US" sz="2800" dirty="0">
                          <a:effectLst/>
                          <a:latin typeface="times new roman,times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imes new roman,times"/>
                        </a:rPr>
                        <a:t>Mengurang</a:t>
                      </a:r>
                      <a:endParaRPr lang="en-US" sz="2800" dirty="0">
                        <a:effectLst/>
                      </a:endParaRPr>
                    </a:p>
                  </a:txBody>
                  <a:tcPr marL="857250" anchor="ctr"/>
                </a:tc>
                <a:extLst>
                  <a:ext uri="{0D108BD9-81ED-4DB2-BD59-A6C34878D82A}">
                    <a16:rowId xmlns:a16="http://schemas.microsoft.com/office/drawing/2014/main" val="322509551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F8965A0-8904-486C-BAF0-AA2E9A04F1DB}"/>
              </a:ext>
            </a:extLst>
          </p:cNvPr>
          <p:cNvSpPr txBox="1"/>
          <p:nvPr/>
        </p:nvSpPr>
        <p:spPr>
          <a:xfrm>
            <a:off x="354224" y="1859280"/>
            <a:ext cx="9582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 err="1">
                <a:solidFill>
                  <a:schemeClr val="bg1"/>
                </a:solidFill>
              </a:rPr>
              <a:t>Apakah</a:t>
            </a:r>
            <a:r>
              <a:rPr lang="en-US" altLang="ja-JP" sz="2800" dirty="0">
                <a:solidFill>
                  <a:schemeClr val="bg1"/>
                </a:solidFill>
              </a:rPr>
              <a:t> </a:t>
            </a:r>
            <a:r>
              <a:rPr lang="en-US" altLang="ja-JP" sz="2800" dirty="0" err="1">
                <a:solidFill>
                  <a:schemeClr val="bg1"/>
                </a:solidFill>
              </a:rPr>
              <a:t>mencuci</a:t>
            </a:r>
            <a:r>
              <a:rPr lang="en-US" altLang="ja-JP" sz="2800" dirty="0">
                <a:solidFill>
                  <a:schemeClr val="bg1"/>
                </a:solidFill>
              </a:rPr>
              <a:t> </a:t>
            </a:r>
            <a:r>
              <a:rPr lang="en-US" altLang="ja-JP" sz="2800" dirty="0" err="1">
                <a:solidFill>
                  <a:schemeClr val="bg1"/>
                </a:solidFill>
              </a:rPr>
              <a:t>tangan</a:t>
            </a:r>
            <a:r>
              <a:rPr lang="en-US" altLang="ja-JP" sz="2800" dirty="0">
                <a:solidFill>
                  <a:schemeClr val="bg1"/>
                </a:solidFill>
              </a:rPr>
              <a:t> di </a:t>
            </a:r>
            <a:r>
              <a:rPr lang="en-US" altLang="ja-JP" sz="2800" dirty="0" err="1">
                <a:solidFill>
                  <a:schemeClr val="bg1"/>
                </a:solidFill>
              </a:rPr>
              <a:t>antara</a:t>
            </a:r>
            <a:r>
              <a:rPr lang="en-US" altLang="ja-JP" sz="2800" dirty="0">
                <a:solidFill>
                  <a:schemeClr val="bg1"/>
                </a:solidFill>
              </a:rPr>
              <a:t> </a:t>
            </a:r>
            <a:r>
              <a:rPr lang="en-US" altLang="ja-JP" sz="2800" dirty="0" err="1">
                <a:solidFill>
                  <a:schemeClr val="bg1"/>
                </a:solidFill>
              </a:rPr>
              <a:t>petugas</a:t>
            </a:r>
            <a:r>
              <a:rPr lang="en-US" altLang="ja-JP" sz="2800" dirty="0">
                <a:solidFill>
                  <a:schemeClr val="bg1"/>
                </a:solidFill>
              </a:rPr>
              <a:t> </a:t>
            </a:r>
            <a:r>
              <a:rPr lang="en-US" altLang="ja-JP" sz="2800" dirty="0" err="1">
                <a:solidFill>
                  <a:schemeClr val="bg1"/>
                </a:solidFill>
              </a:rPr>
              <a:t>kesahatan</a:t>
            </a:r>
            <a:r>
              <a:rPr lang="en-US" altLang="ja-JP" sz="2800" dirty="0">
                <a:solidFill>
                  <a:schemeClr val="bg1"/>
                </a:solidFill>
              </a:rPr>
              <a:t> dapat </a:t>
            </a:r>
            <a:r>
              <a:rPr lang="en-US" altLang="ja-JP" sz="2800" dirty="0" err="1">
                <a:solidFill>
                  <a:schemeClr val="bg1"/>
                </a:solidFill>
              </a:rPr>
              <a:t>mengurangi</a:t>
            </a:r>
            <a:r>
              <a:rPr lang="en-US" altLang="ja-JP" sz="2800" dirty="0">
                <a:solidFill>
                  <a:schemeClr val="bg1"/>
                </a:solidFill>
              </a:rPr>
              <a:t> </a:t>
            </a:r>
            <a:r>
              <a:rPr lang="en-US" altLang="ja-JP" sz="2800" dirty="0" err="1">
                <a:solidFill>
                  <a:schemeClr val="bg1"/>
                </a:solidFill>
              </a:rPr>
              <a:t>infeksi</a:t>
            </a:r>
            <a:r>
              <a:rPr lang="en-US" altLang="ja-JP" sz="2800" dirty="0">
                <a:solidFill>
                  <a:schemeClr val="bg1"/>
                </a:solidFill>
              </a:rPr>
              <a:t> </a:t>
            </a:r>
            <a:r>
              <a:rPr lang="en-US" altLang="ja-JP" sz="2800" dirty="0" err="1">
                <a:solidFill>
                  <a:schemeClr val="bg1"/>
                </a:solidFill>
              </a:rPr>
              <a:t>dari</a:t>
            </a:r>
            <a:r>
              <a:rPr lang="en-US" altLang="ja-JP" sz="2800" dirty="0">
                <a:solidFill>
                  <a:schemeClr val="bg1"/>
                </a:solidFill>
              </a:rPr>
              <a:t> Rumah </a:t>
            </a:r>
            <a:r>
              <a:rPr lang="en-US" altLang="ja-JP" sz="2800" dirty="0" err="1">
                <a:solidFill>
                  <a:schemeClr val="bg1"/>
                </a:solidFill>
              </a:rPr>
              <a:t>Sakit</a:t>
            </a:r>
            <a:r>
              <a:rPr lang="en-US" altLang="ja-JP" sz="2800" dirty="0">
                <a:solidFill>
                  <a:schemeClr val="bg1"/>
                </a:solidFill>
              </a:rPr>
              <a:t>?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912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B5E11-69C2-45AA-BEB1-6041D927A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" y="255600"/>
            <a:ext cx="9072000" cy="1261800"/>
          </a:xfrm>
        </p:spPr>
        <p:txBody>
          <a:bodyPr/>
          <a:lstStyle/>
          <a:p>
            <a:r>
              <a:rPr kumimoji="1" lang="en-US" altLang="ja-JP" dirty="0" err="1">
                <a:solidFill>
                  <a:schemeClr val="bg1"/>
                </a:solidFill>
              </a:rPr>
              <a:t>Merencanakan</a:t>
            </a:r>
            <a:r>
              <a:rPr kumimoji="1" lang="en-US" altLang="ja-JP" dirty="0">
                <a:solidFill>
                  <a:schemeClr val="bg1"/>
                </a:solidFill>
              </a:rPr>
              <a:t> </a:t>
            </a:r>
            <a:r>
              <a:rPr kumimoji="1" lang="en-US" altLang="ja-JP" dirty="0" err="1">
                <a:solidFill>
                  <a:schemeClr val="bg1"/>
                </a:solidFill>
              </a:rPr>
              <a:t>Pencarian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C663C6-26C2-4F62-BFF9-EC58330FF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183109"/>
              </p:ext>
            </p:extLst>
          </p:nvPr>
        </p:nvGraphicFramePr>
        <p:xfrm>
          <a:off x="528849" y="2972258"/>
          <a:ext cx="9551776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888">
                  <a:extLst>
                    <a:ext uri="{9D8B030D-6E8A-4147-A177-3AD203B41FA5}">
                      <a16:colId xmlns:a16="http://schemas.microsoft.com/office/drawing/2014/main" val="1979559709"/>
                    </a:ext>
                  </a:extLst>
                </a:gridCol>
                <a:gridCol w="4775888">
                  <a:extLst>
                    <a:ext uri="{9D8B030D-6E8A-4147-A177-3AD203B41FA5}">
                      <a16:colId xmlns:a16="http://schemas.microsoft.com/office/drawing/2014/main" val="2418385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>
                          <a:effectLst/>
                          <a:latin typeface="times new roman,times"/>
                        </a:rPr>
                        <a:t>natural language</a:t>
                      </a:r>
                      <a:endParaRPr lang="en-US" sz="2400">
                        <a:effectLst/>
                      </a:endParaRPr>
                    </a:p>
                  </a:txBody>
                  <a:tcPr marL="857250" anchor="ctr"/>
                </a:tc>
                <a:tc>
                  <a:txBody>
                    <a:bodyPr/>
                    <a:lstStyle/>
                    <a:p>
                      <a:r>
                        <a:rPr lang="en-US" sz="2400" b="1">
                          <a:effectLst/>
                          <a:latin typeface="times new roman,times"/>
                        </a:rPr>
                        <a:t>term mapped to database vocabulary</a:t>
                      </a:r>
                      <a:endParaRPr lang="en-US" sz="2400">
                        <a:effectLst/>
                      </a:endParaRPr>
                    </a:p>
                  </a:txBody>
                  <a:tcPr marL="857250" anchor="ctr"/>
                </a:tc>
                <a:extLst>
                  <a:ext uri="{0D108BD9-81ED-4DB2-BD59-A6C34878D82A}">
                    <a16:rowId xmlns:a16="http://schemas.microsoft.com/office/drawing/2014/main" val="326842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effectLst/>
                          <a:latin typeface="times new roman,times"/>
                        </a:rPr>
                        <a:t>P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 (</a:t>
                      </a:r>
                      <a:r>
                        <a:rPr lang="en-US" sz="2400" b="1" dirty="0">
                          <a:effectLst/>
                          <a:latin typeface="times new roman,times"/>
                        </a:rPr>
                        <a:t>P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roblem)</a:t>
                      </a:r>
                      <a:br>
                        <a:rPr lang="en-US" sz="2400" dirty="0">
                          <a:effectLst/>
                          <a:latin typeface="times new roman,times"/>
                        </a:rPr>
                      </a:br>
                      <a:r>
                        <a:rPr lang="en-US" sz="2400" dirty="0">
                          <a:effectLst/>
                          <a:latin typeface="times new roman,times"/>
                        </a:rPr>
                        <a:t>= </a:t>
                      </a:r>
                      <a:r>
                        <a:rPr lang="en-US" sz="2400" dirty="0" err="1">
                          <a:effectLst/>
                          <a:latin typeface="times new roman,times"/>
                        </a:rPr>
                        <a:t>Infeksi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,times"/>
                        </a:rPr>
                        <a:t>dari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 Rumah </a:t>
                      </a:r>
                      <a:r>
                        <a:rPr lang="en-US" sz="2400" dirty="0" err="1">
                          <a:effectLst/>
                          <a:latin typeface="times new roman,times"/>
                        </a:rPr>
                        <a:t>Sakit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 </a:t>
                      </a:r>
                      <a:endParaRPr lang="en-US" sz="2400" dirty="0">
                        <a:effectLst/>
                      </a:endParaRPr>
                    </a:p>
                  </a:txBody>
                  <a:tcPr marL="857250" anchor="ctr"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effectLst/>
                          <a:latin typeface="times new roman,times"/>
                        </a:rPr>
                        <a:t>Infeksi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 Silang [</a:t>
                      </a:r>
                      <a:r>
                        <a:rPr lang="en-US" sz="2400" dirty="0" err="1">
                          <a:effectLst/>
                          <a:latin typeface="times new roman,times"/>
                        </a:rPr>
                        <a:t>MeSH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]</a:t>
                      </a:r>
                      <a:endParaRPr lang="en-US" sz="2400" dirty="0">
                        <a:effectLst/>
                      </a:endParaRPr>
                    </a:p>
                    <a:p>
                      <a:r>
                        <a:rPr lang="en-US" sz="2400" dirty="0" err="1">
                          <a:effectLst/>
                          <a:latin typeface="times new roman,times"/>
                        </a:rPr>
                        <a:t>Infeksi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 Silang [CINAHL]</a:t>
                      </a:r>
                      <a:endParaRPr lang="en-US" sz="2400" dirty="0">
                        <a:effectLst/>
                      </a:endParaRPr>
                    </a:p>
                  </a:txBody>
                  <a:tcPr marL="857250" anchor="ctr"/>
                </a:tc>
                <a:extLst>
                  <a:ext uri="{0D108BD9-81ED-4DB2-BD59-A6C34878D82A}">
                    <a16:rowId xmlns:a16="http://schemas.microsoft.com/office/drawing/2014/main" val="1641891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effectLst/>
                          <a:latin typeface="times new roman,times"/>
                        </a:rPr>
                        <a:t>I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 (indicator)</a:t>
                      </a:r>
                    </a:p>
                    <a:p>
                      <a:r>
                        <a:rPr lang="en-US" sz="2400" dirty="0">
                          <a:effectLst/>
                          <a:latin typeface="times new roman,times"/>
                        </a:rPr>
                        <a:t>=</a:t>
                      </a:r>
                      <a:r>
                        <a:rPr lang="en-US" sz="2400" dirty="0" err="1">
                          <a:effectLst/>
                          <a:latin typeface="times new roman,times"/>
                        </a:rPr>
                        <a:t>Mencuci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,times"/>
                        </a:rPr>
                        <a:t>Tangan</a:t>
                      </a:r>
                      <a:endParaRPr lang="en-US" sz="2400" dirty="0">
                        <a:effectLst/>
                      </a:endParaRPr>
                    </a:p>
                  </a:txBody>
                  <a:tcPr marL="857250"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  <a:latin typeface="times new roman,times"/>
                        </a:rPr>
                        <a:t>Disinfeksi </a:t>
                      </a:r>
                      <a:r>
                        <a:rPr lang="en-US" sz="2400" dirty="0" err="1">
                          <a:effectLst/>
                          <a:latin typeface="times new roman,times"/>
                        </a:rPr>
                        <a:t>tangan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 [</a:t>
                      </a:r>
                      <a:r>
                        <a:rPr lang="en-US" sz="2400" dirty="0" err="1">
                          <a:effectLst/>
                          <a:latin typeface="times new roman,times"/>
                        </a:rPr>
                        <a:t>MeSH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]</a:t>
                      </a:r>
                      <a:endParaRPr lang="en-US" sz="2400" dirty="0">
                        <a:effectLst/>
                      </a:endParaRPr>
                    </a:p>
                    <a:p>
                      <a:r>
                        <a:rPr lang="en-US" sz="2400" dirty="0" err="1">
                          <a:effectLst/>
                          <a:latin typeface="times new roman,times"/>
                        </a:rPr>
                        <a:t>Mencuci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,times"/>
                        </a:rPr>
                        <a:t>tangan</a:t>
                      </a:r>
                      <a:r>
                        <a:rPr lang="en-US" sz="2400" dirty="0">
                          <a:effectLst/>
                          <a:latin typeface="times new roman,times"/>
                        </a:rPr>
                        <a:t> [CINAHL]</a:t>
                      </a:r>
                      <a:endParaRPr lang="en-US" sz="2400" dirty="0">
                        <a:effectLst/>
                      </a:endParaRPr>
                    </a:p>
                  </a:txBody>
                  <a:tcPr marL="857250" anchor="ctr"/>
                </a:tc>
                <a:extLst>
                  <a:ext uri="{0D108BD9-81ED-4DB2-BD59-A6C34878D82A}">
                    <a16:rowId xmlns:a16="http://schemas.microsoft.com/office/drawing/2014/main" val="12739618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4A5EF67-F75C-451C-9600-F6E4D2E0462B}"/>
              </a:ext>
            </a:extLst>
          </p:cNvPr>
          <p:cNvSpPr txBox="1"/>
          <p:nvPr/>
        </p:nvSpPr>
        <p:spPr>
          <a:xfrm>
            <a:off x="528849" y="1874520"/>
            <a:ext cx="93161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 err="1">
                <a:solidFill>
                  <a:schemeClr val="bg1"/>
                </a:solidFill>
              </a:rPr>
              <a:t>Menggunakan</a:t>
            </a:r>
            <a:r>
              <a:rPr lang="en-US" altLang="ja-JP" sz="2800" dirty="0">
                <a:solidFill>
                  <a:schemeClr val="bg1"/>
                </a:solidFill>
              </a:rPr>
              <a:t> kata </a:t>
            </a:r>
            <a:r>
              <a:rPr lang="en-US" altLang="ja-JP" sz="2800" dirty="0" err="1">
                <a:solidFill>
                  <a:schemeClr val="bg1"/>
                </a:solidFill>
              </a:rPr>
              <a:t>sinonim</a:t>
            </a:r>
            <a:r>
              <a:rPr lang="en-US" altLang="ja-JP" sz="2800" dirty="0">
                <a:solidFill>
                  <a:schemeClr val="bg1"/>
                </a:solidFill>
              </a:rPr>
              <a:t> yang </a:t>
            </a:r>
            <a:r>
              <a:rPr lang="en-US" altLang="ja-JP" sz="2800" dirty="0" err="1">
                <a:solidFill>
                  <a:schemeClr val="bg1"/>
                </a:solidFill>
              </a:rPr>
              <a:t>sudah</a:t>
            </a:r>
            <a:r>
              <a:rPr lang="en-US" altLang="ja-JP" sz="2800" dirty="0">
                <a:solidFill>
                  <a:schemeClr val="bg1"/>
                </a:solidFill>
              </a:rPr>
              <a:t> </a:t>
            </a:r>
            <a:r>
              <a:rPr lang="en-US" altLang="ja-JP" sz="2800" dirty="0" err="1">
                <a:solidFill>
                  <a:schemeClr val="bg1"/>
                </a:solidFill>
              </a:rPr>
              <a:t>sering</a:t>
            </a:r>
            <a:r>
              <a:rPr lang="en-US" altLang="ja-JP" sz="2800" dirty="0">
                <a:solidFill>
                  <a:schemeClr val="bg1"/>
                </a:solidFill>
              </a:rPr>
              <a:t> </a:t>
            </a:r>
            <a:r>
              <a:rPr lang="en-US" altLang="ja-JP" sz="2800" dirty="0" err="1">
                <a:solidFill>
                  <a:schemeClr val="bg1"/>
                </a:solidFill>
              </a:rPr>
              <a:t>digunakan</a:t>
            </a:r>
            <a:r>
              <a:rPr lang="en-US" altLang="ja-JP" sz="2800" dirty="0">
                <a:solidFill>
                  <a:schemeClr val="bg1"/>
                </a:solidFill>
              </a:rPr>
              <a:t> </a:t>
            </a:r>
            <a:r>
              <a:rPr lang="en-US" altLang="ja-JP" sz="2800" dirty="0" err="1">
                <a:solidFill>
                  <a:schemeClr val="bg1"/>
                </a:solidFill>
              </a:rPr>
              <a:t>dalam</a:t>
            </a:r>
            <a:r>
              <a:rPr lang="en-US" altLang="ja-JP" sz="2800" dirty="0">
                <a:solidFill>
                  <a:schemeClr val="bg1"/>
                </a:solidFill>
              </a:rPr>
              <a:t> database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6DCF08-9B02-43F0-9831-67250DFCEAFC}"/>
              </a:ext>
            </a:extLst>
          </p:cNvPr>
          <p:cNvSpPr txBox="1"/>
          <p:nvPr/>
        </p:nvSpPr>
        <p:spPr>
          <a:xfrm>
            <a:off x="764434" y="5897880"/>
            <a:ext cx="9316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latin typeface="Book Antiqua" panose="02040602050305030304" pitchFamily="18" charset="0"/>
              </a:rPr>
              <a:t>“</a:t>
            </a:r>
            <a:r>
              <a:rPr lang="en-US" altLang="ja-JP" sz="2400" dirty="0" err="1">
                <a:solidFill>
                  <a:schemeClr val="bg1"/>
                </a:solidFill>
                <a:latin typeface="Book Antiqua" panose="02040602050305030304" pitchFamily="18" charset="0"/>
              </a:rPr>
              <a:t>Infeksi</a:t>
            </a:r>
            <a:r>
              <a:rPr lang="en-US" altLang="ja-JP" sz="2400" dirty="0">
                <a:solidFill>
                  <a:schemeClr val="bg1"/>
                </a:solidFill>
                <a:latin typeface="Book Antiqua" panose="02040602050305030304" pitchFamily="18" charset="0"/>
              </a:rPr>
              <a:t> Silang” </a:t>
            </a:r>
            <a:r>
              <a:rPr lang="en-US" altLang="ja-JP" sz="2400" b="1" dirty="0">
                <a:solidFill>
                  <a:schemeClr val="bg1"/>
                </a:solidFill>
                <a:latin typeface="Book Antiqua" panose="02040602050305030304" pitchFamily="18" charset="0"/>
              </a:rPr>
              <a:t>AND</a:t>
            </a:r>
            <a:r>
              <a:rPr lang="en-US" altLang="ja-JP" sz="2400" dirty="0">
                <a:solidFill>
                  <a:schemeClr val="bg1"/>
                </a:solidFill>
                <a:latin typeface="Book Antiqua" panose="02040602050305030304" pitchFamily="18" charset="0"/>
              </a:rPr>
              <a:t>  (</a:t>
            </a:r>
            <a:r>
              <a:rPr lang="en-US" altLang="ja-JP" sz="2400" dirty="0" err="1">
                <a:solidFill>
                  <a:schemeClr val="bg1"/>
                </a:solidFill>
                <a:latin typeface="Book Antiqua" panose="02040602050305030304" pitchFamily="18" charset="0"/>
              </a:rPr>
              <a:t>Mencuci</a:t>
            </a:r>
            <a:r>
              <a:rPr lang="en-US" altLang="ja-JP" sz="2400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altLang="ja-JP" sz="2400" dirty="0" err="1">
                <a:solidFill>
                  <a:schemeClr val="bg1"/>
                </a:solidFill>
                <a:latin typeface="Book Antiqua" panose="02040602050305030304" pitchFamily="18" charset="0"/>
              </a:rPr>
              <a:t>Tangan</a:t>
            </a:r>
            <a:r>
              <a:rPr lang="en-US" altLang="ja-JP" sz="2400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altLang="ja-JP" sz="2400" b="1" dirty="0">
                <a:solidFill>
                  <a:schemeClr val="bg1"/>
                </a:solidFill>
                <a:latin typeface="Book Antiqua" panose="02040602050305030304" pitchFamily="18" charset="0"/>
              </a:rPr>
              <a:t>OR</a:t>
            </a:r>
            <a:r>
              <a:rPr lang="en-US" altLang="ja-JP" sz="2400" dirty="0">
                <a:solidFill>
                  <a:schemeClr val="bg1"/>
                </a:solidFill>
                <a:latin typeface="Book Antiqua" panose="02040602050305030304" pitchFamily="18" charset="0"/>
              </a:rPr>
              <a:t> Disinfeksi </a:t>
            </a:r>
            <a:r>
              <a:rPr lang="en-US" altLang="ja-JP" sz="2400" dirty="0" err="1">
                <a:solidFill>
                  <a:schemeClr val="bg1"/>
                </a:solidFill>
                <a:latin typeface="Book Antiqua" panose="02040602050305030304" pitchFamily="18" charset="0"/>
              </a:rPr>
              <a:t>Tangan</a:t>
            </a:r>
            <a:r>
              <a:rPr lang="en-US" altLang="ja-JP" sz="2400" dirty="0">
                <a:solidFill>
                  <a:schemeClr val="bg1"/>
                </a:solidFill>
                <a:latin typeface="Book Antiqua" panose="02040602050305030304" pitchFamily="18" charset="0"/>
              </a:rPr>
              <a:t>) </a:t>
            </a:r>
            <a:endParaRPr kumimoji="1" lang="ja-JP" altLang="en-US" sz="2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4743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91440" y="508680"/>
            <a:ext cx="6491880" cy="77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800" b="0" strike="noStrike" spc="-1">
                <a:solidFill>
                  <a:srgbClr val="FFFFFF"/>
                </a:solidFill>
                <a:latin typeface="Arial"/>
              </a:rPr>
              <a:t>Contoh Pencarian Kata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218" name="CustomShape 2"/>
          <p:cNvSpPr/>
          <p:nvPr/>
        </p:nvSpPr>
        <p:spPr>
          <a:xfrm>
            <a:off x="457200" y="2011680"/>
            <a:ext cx="9417960" cy="100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n-US" sz="2600" b="0" strike="noStrike" spc="-1">
                <a:solidFill>
                  <a:srgbClr val="FFFFFF"/>
                </a:solidFill>
                <a:latin typeface="Calibri"/>
              </a:rPr>
              <a:t>Romi Satria Wahono, </a:t>
            </a:r>
            <a:r>
              <a:rPr lang="en-US" sz="2600" b="0" strike="noStrike" spc="-1">
                <a:solidFill>
                  <a:srgbClr val="00FF00"/>
                </a:solidFill>
                <a:latin typeface="Calibri"/>
              </a:rPr>
              <a:t>A Systematic Literature Review of Software Defect Prediction: Research Trends, Datasets, Methods and Frameworks</a:t>
            </a:r>
            <a:r>
              <a:rPr lang="en-US" sz="2600" b="0" strike="noStrike" spc="-1">
                <a:solidFill>
                  <a:srgbClr val="FFFFFF"/>
                </a:solidFill>
                <a:latin typeface="Calibri"/>
              </a:rPr>
              <a:t>, </a:t>
            </a:r>
            <a:r>
              <a:rPr lang="en-US" sz="2600" b="0" i="1" strike="noStrike" spc="-1">
                <a:solidFill>
                  <a:srgbClr val="FFFFFF"/>
                </a:solidFill>
                <a:latin typeface="Calibri"/>
              </a:rPr>
              <a:t>Journal of Software Engineering, Vol. 1, No. 1</a:t>
            </a:r>
            <a:r>
              <a:rPr lang="en-US" sz="2600" b="0" strike="noStrike" spc="-1">
                <a:solidFill>
                  <a:srgbClr val="FFFFFF"/>
                </a:solidFill>
                <a:latin typeface="Calibri"/>
              </a:rPr>
              <a:t>, pp. 1-16, April 2015</a:t>
            </a:r>
            <a:endParaRPr lang="en-US" sz="2600" b="0" strike="noStrike" spc="-1">
              <a:latin typeface="Arial"/>
            </a:endParaRPr>
          </a:p>
        </p:txBody>
      </p:sp>
      <p:sp>
        <p:nvSpPr>
          <p:cNvPr id="219" name="CustomShape 3"/>
          <p:cNvSpPr/>
          <p:nvPr/>
        </p:nvSpPr>
        <p:spPr>
          <a:xfrm>
            <a:off x="457200" y="3657600"/>
            <a:ext cx="9235080" cy="186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Kata Pencarian: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3200" b="0" i="1" strike="noStrike" spc="-1">
                <a:solidFill>
                  <a:srgbClr val="FFFFFF"/>
                </a:solidFill>
                <a:latin typeface="Calibri"/>
              </a:rPr>
              <a:t>(software OR applicati* OR systems) AND (fault* OR defect* OR quality OR error-prone) AND (predict* OR prone* OR probability OR assess* OR detect* OR estimat* OR classificat*) 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91440" y="548640"/>
            <a:ext cx="6400440" cy="714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400" b="0" strike="noStrike" spc="-1">
                <a:solidFill>
                  <a:srgbClr val="FFFFFF"/>
                </a:solidFill>
                <a:latin typeface="Arial"/>
              </a:rPr>
              <a:t>Sumber Pencarian Bukti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221" name="CustomShape 2"/>
          <p:cNvSpPr/>
          <p:nvPr/>
        </p:nvSpPr>
        <p:spPr>
          <a:xfrm>
            <a:off x="457560" y="1881360"/>
            <a:ext cx="9326520" cy="488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Perpustakaan Digital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Daftar Referensi dari Penelitian Utama yang Relevan dan Artikel Review 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Jurnal, Literature Abu-Abu (Laporan Teknis, Laporan Sedang Dikerjakan)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Konferensi Proceedings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Daftar Peneliti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The Internet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Kontak Langsung Peneliti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182880" y="365760"/>
            <a:ext cx="6309000" cy="111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Arial"/>
              </a:rPr>
              <a:t>Sumber dengan Pencarian Kata Kunci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223" name="CustomShape 2"/>
          <p:cNvSpPr/>
          <p:nvPr/>
        </p:nvSpPr>
        <p:spPr>
          <a:xfrm>
            <a:off x="548640" y="2011680"/>
            <a:ext cx="9326520" cy="466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Kata Kunci bisa digunakan di 6 perpustakaan: 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FFFFFF"/>
                </a:solidFill>
                <a:latin typeface="Calibri"/>
              </a:rPr>
              <a:t>	INSPEC , El Compendex, Science Direct, Web of Science, IEEExplore, ACM Digital library 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Mencari jurnal dan konferensi tertentu: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FFFFFF"/>
                </a:solidFill>
                <a:latin typeface="Calibri"/>
              </a:rPr>
              <a:t>	Empirical Software Engineering (J) </a:t>
            </a:r>
            <a:endParaRPr lang="en-US" sz="2800" b="0" strike="noStrike" spc="-1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FFFFFF"/>
                </a:solidFill>
                <a:latin typeface="Calibri"/>
              </a:rPr>
              <a:t>	Information and Software Technology (J) </a:t>
            </a:r>
            <a:endParaRPr lang="en-US" sz="2800" b="0" strike="noStrike" spc="-1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FFFFFF"/>
                </a:solidFill>
                <a:latin typeface="Calibri"/>
              </a:rPr>
              <a:t>	Software Process Improvement and Practice (J) 		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Pencarian manual: </a:t>
            </a:r>
            <a:endParaRPr lang="en-US" sz="3200" b="0" strike="noStrike" spc="-1">
              <a:latin typeface="Arial"/>
            </a:endParaRPr>
          </a:p>
          <a:p>
            <a:pPr marL="216000" indent="-2156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FFFFFF"/>
                </a:solidFill>
                <a:latin typeface="Calibri"/>
              </a:rPr>
              <a:t>	Evaluation and Assessment in Software Engineering (C) 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 txBox="1"/>
          <p:nvPr/>
        </p:nvSpPr>
        <p:spPr>
          <a:xfrm>
            <a:off x="0" y="548640"/>
            <a:ext cx="6583680" cy="715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4400" b="0" strike="noStrike" spc="-1">
                <a:solidFill>
                  <a:srgbClr val="FFFFFF"/>
                </a:solidFill>
                <a:latin typeface="Arial"/>
              </a:rPr>
              <a:t>Mengatur Daftar Pustaka</a:t>
            </a:r>
          </a:p>
        </p:txBody>
      </p:sp>
      <p:sp>
        <p:nvSpPr>
          <p:cNvPr id="225" name="TextShape 2"/>
          <p:cNvSpPr txBox="1"/>
          <p:nvPr/>
        </p:nvSpPr>
        <p:spPr>
          <a:xfrm>
            <a:off x="457200" y="2011680"/>
            <a:ext cx="9418320" cy="3258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/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Gunakan manajer Daftar Pustaka untuk koleksi jurnal/paper dalam jumlah yang banyak.</a:t>
            </a:r>
          </a:p>
          <a:p>
            <a:pPr algn="just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  <a:p>
            <a:pPr algn="just"/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- Mendeley</a:t>
            </a:r>
          </a:p>
          <a:p>
            <a:pPr algn="just"/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- EndNote</a:t>
            </a:r>
          </a:p>
          <a:p>
            <a:pPr algn="just"/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- Zotero</a:t>
            </a:r>
          </a:p>
          <a:p>
            <a:pPr algn="just"/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- JabRef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extShape 1"/>
          <p:cNvSpPr txBox="1"/>
          <p:nvPr/>
        </p:nvSpPr>
        <p:spPr>
          <a:xfrm>
            <a:off x="91440" y="548640"/>
            <a:ext cx="6949440" cy="1114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4400" b="0" strike="noStrike" spc="-1">
                <a:solidFill>
                  <a:srgbClr val="FFFFFF"/>
                </a:solidFill>
                <a:latin typeface="Arial"/>
              </a:rPr>
              <a:t>Dokumentasi Pencarian</a:t>
            </a:r>
          </a:p>
        </p:txBody>
      </p:sp>
      <p:sp>
        <p:nvSpPr>
          <p:cNvPr id="227" name="TextShape 2"/>
          <p:cNvSpPr txBox="1"/>
          <p:nvPr/>
        </p:nvSpPr>
        <p:spPr>
          <a:xfrm>
            <a:off x="579600" y="1920240"/>
            <a:ext cx="9204480" cy="21333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600" b="0" strike="noStrike" spc="-1">
                <a:solidFill>
                  <a:srgbClr val="FFFFFF"/>
                </a:solidFill>
                <a:latin typeface="Calibri"/>
              </a:rPr>
              <a:t>Proses pelaksanaan SLR harus transparan dan bisa di replika</a:t>
            </a:r>
            <a:endParaRPr lang="en-US" sz="3600" b="0" strike="noStrike" spc="-1">
              <a:solidFill>
                <a:srgbClr val="FFFFFF"/>
              </a:solidFill>
              <a:latin typeface="Arial"/>
            </a:endParaRPr>
          </a:p>
          <a:p>
            <a:pPr marL="228600" indent="-2282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600" b="0" strike="noStrike" spc="-1">
                <a:solidFill>
                  <a:srgbClr val="FFFFFF"/>
                </a:solidFill>
                <a:latin typeface="Calibri"/>
              </a:rPr>
              <a:t>Review sebaiknya didokumentasikan secara detail</a:t>
            </a:r>
            <a:endParaRPr lang="en-US" sz="3600" b="0" strike="noStrike" spc="-1">
              <a:solidFill>
                <a:srgbClr val="FFFFFF"/>
              </a:solidFill>
              <a:latin typeface="Arial"/>
            </a:endParaRPr>
          </a:p>
          <a:p>
            <a:pPr marL="228600" indent="-2282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600" b="0" strike="noStrike" spc="-1">
                <a:solidFill>
                  <a:srgbClr val="FFFFFF"/>
                </a:solidFill>
                <a:latin typeface="Calibri"/>
              </a:rPr>
              <a:t>Pencarian juga sebaiknya didokumentasi beserta perubahannya</a:t>
            </a:r>
            <a:endParaRPr lang="en-US" sz="3600" b="0" strike="noStrike" spc="-1">
              <a:solidFill>
                <a:srgbClr val="FFFFFF"/>
              </a:solidFill>
              <a:latin typeface="Arial"/>
            </a:endParaRPr>
          </a:p>
          <a:p>
            <a:pPr marL="228600" indent="-2282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600" b="0" strike="noStrike" spc="-1">
                <a:solidFill>
                  <a:srgbClr val="FFFFFF"/>
                </a:solidFill>
                <a:latin typeface="Calibri"/>
              </a:rPr>
              <a:t>Hasil pencarian yang tidak ketat sebaiknya disimpan untuk analisa ulang.</a:t>
            </a:r>
            <a:endParaRPr lang="en-US" sz="3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extShape 1"/>
          <p:cNvSpPr txBox="1"/>
          <p:nvPr/>
        </p:nvSpPr>
        <p:spPr>
          <a:xfrm>
            <a:off x="91440" y="548640"/>
            <a:ext cx="6949440" cy="1114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4400" b="0" strike="noStrike" spc="-1">
                <a:solidFill>
                  <a:srgbClr val="FFFFFF"/>
                </a:solidFill>
                <a:latin typeface="Arial"/>
              </a:rPr>
              <a:t>Dokumentasi Pencarian</a:t>
            </a:r>
          </a:p>
        </p:txBody>
      </p:sp>
      <p:graphicFrame>
        <p:nvGraphicFramePr>
          <p:cNvPr id="229" name="Table 2"/>
          <p:cNvGraphicFramePr/>
          <p:nvPr>
            <p:extLst>
              <p:ext uri="{D42A27DB-BD31-4B8C-83A1-F6EECF244321}">
                <p14:modId xmlns:p14="http://schemas.microsoft.com/office/powerpoint/2010/main" val="2234529791"/>
              </p:ext>
            </p:extLst>
          </p:nvPr>
        </p:nvGraphicFramePr>
        <p:xfrm>
          <a:off x="462240" y="1893960"/>
          <a:ext cx="9413280" cy="4872600"/>
        </p:xfrm>
        <a:graphic>
          <a:graphicData uri="http://schemas.openxmlformats.org/drawingml/2006/table">
            <a:tbl>
              <a:tblPr/>
              <a:tblGrid>
                <a:gridCol w="260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8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strike="noStrike" spc="-1" dirty="0" err="1">
                          <a:solidFill>
                            <a:srgbClr val="FFFFFF"/>
                          </a:solidFill>
                          <a:latin typeface="Calibri"/>
                        </a:rPr>
                        <a:t>Sumber</a:t>
                      </a:r>
                      <a:r>
                        <a:rPr lang="en-US" sz="2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 Data</a:t>
                      </a:r>
                      <a:endParaRPr lang="en-US" sz="2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strike="noStrike" spc="-1" dirty="0" err="1">
                          <a:solidFill>
                            <a:srgbClr val="FFFFFF"/>
                          </a:solidFill>
                          <a:latin typeface="Calibri"/>
                        </a:rPr>
                        <a:t>Dokumentasi</a:t>
                      </a:r>
                      <a:endParaRPr lang="en-US" sz="2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1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Perpus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Digital</a:t>
                      </a:r>
                      <a:endParaRPr lang="en-US" sz="2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Nama Database,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Strategi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Pencarian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Tanggal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Penelitian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Tahun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menurut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Penelitian</a:t>
                      </a:r>
                      <a:endParaRPr lang="en-US" sz="2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1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Jurnal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Manual</a:t>
                      </a:r>
                      <a:endParaRPr lang="en-US" sz="2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Nama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Jurnal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Tahun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Penelitian</a:t>
                      </a:r>
                      <a:endParaRPr lang="en-US" sz="2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3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Konferensi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Proceedings</a:t>
                      </a:r>
                      <a:endParaRPr lang="en-US" sz="2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Judul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Proceedings/Nama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Konferensi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, Nama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Jurnal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(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Jika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dipublikasikan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sebagai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Jurnal</a:t>
                      </a:r>
                      <a:r>
                        <a:rPr lang="en-US" sz="2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lang="en-US" sz="2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Shape 1"/>
          <p:cNvSpPr txBox="1"/>
          <p:nvPr/>
        </p:nvSpPr>
        <p:spPr>
          <a:xfrm>
            <a:off x="91440" y="508680"/>
            <a:ext cx="6400800" cy="771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4800" b="0" strike="noStrike" spc="-1">
                <a:solidFill>
                  <a:srgbClr val="FFFFFF"/>
                </a:solidFill>
                <a:latin typeface="Arial"/>
              </a:rPr>
              <a:t>2. Seleksi Penelitian</a:t>
            </a:r>
          </a:p>
        </p:txBody>
      </p:sp>
      <p:sp>
        <p:nvSpPr>
          <p:cNvPr id="231" name="TextShape 2"/>
          <p:cNvSpPr txBox="1"/>
          <p:nvPr/>
        </p:nvSpPr>
        <p:spPr>
          <a:xfrm>
            <a:off x="365760" y="1920240"/>
            <a:ext cx="9418320" cy="4174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16000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1" strike="noStrike" spc="-1" dirty="0" err="1">
                <a:solidFill>
                  <a:srgbClr val="FFFF00"/>
                </a:solidFill>
                <a:latin typeface="Calibri"/>
              </a:rPr>
              <a:t>Penelitian</a:t>
            </a:r>
            <a:r>
              <a:rPr lang="en-US" sz="3600" b="1" strike="noStrike" spc="-1" dirty="0">
                <a:solidFill>
                  <a:srgbClr val="FFFF00"/>
                </a:solidFill>
                <a:latin typeface="Calibri"/>
              </a:rPr>
              <a:t> Utama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perlu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dinilai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untuk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1" strike="noStrike" spc="-1" dirty="0" err="1">
                <a:solidFill>
                  <a:srgbClr val="00FF00"/>
                </a:solidFill>
                <a:latin typeface="Calibri"/>
              </a:rPr>
              <a:t>melihat</a:t>
            </a:r>
            <a:r>
              <a:rPr lang="en-US" sz="36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600" b="1" strike="noStrike" spc="-1" dirty="0" err="1">
                <a:solidFill>
                  <a:srgbClr val="00FF00"/>
                </a:solidFill>
                <a:latin typeface="Calibri"/>
              </a:rPr>
              <a:t>hubungan</a:t>
            </a:r>
            <a:r>
              <a:rPr lang="en-US" sz="36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600" b="1" strike="noStrike" spc="-1" dirty="0" err="1">
                <a:solidFill>
                  <a:srgbClr val="00FF00"/>
                </a:solidFill>
                <a:latin typeface="Calibri"/>
              </a:rPr>
              <a:t>sebenarnya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mereka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.</a:t>
            </a:r>
            <a:endParaRPr lang="en-US" sz="36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Tentukan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kriteria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yang </a:t>
            </a:r>
            <a:r>
              <a:rPr lang="en-US" sz="3600" b="1" strike="noStrike" spc="-1" dirty="0" err="1">
                <a:solidFill>
                  <a:srgbClr val="00FF00"/>
                </a:solidFill>
                <a:latin typeface="Calibri"/>
              </a:rPr>
              <a:t>menentukan</a:t>
            </a:r>
            <a:r>
              <a:rPr lang="en-US" sz="36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600" b="1" strike="noStrike" spc="-1" dirty="0" err="1">
                <a:solidFill>
                  <a:srgbClr val="00FF00"/>
                </a:solidFill>
                <a:latin typeface="Calibri"/>
              </a:rPr>
              <a:t>masuk</a:t>
            </a:r>
            <a:r>
              <a:rPr lang="en-US" sz="36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600" b="1" strike="noStrike" spc="-1" dirty="0" err="1">
                <a:solidFill>
                  <a:srgbClr val="00FF00"/>
                </a:solidFill>
                <a:latin typeface="Calibri"/>
              </a:rPr>
              <a:t>tidaknya</a:t>
            </a:r>
            <a:r>
              <a:rPr lang="en-US" sz="36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600" b="1" strike="noStrike" spc="-1" dirty="0" err="1">
                <a:solidFill>
                  <a:srgbClr val="00FF00"/>
                </a:solidFill>
                <a:latin typeface="Calibri"/>
              </a:rPr>
              <a:t>sebuah</a:t>
            </a:r>
            <a:r>
              <a:rPr lang="en-US" sz="36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600" b="1" strike="noStrike" spc="-1" dirty="0" err="1">
                <a:solidFill>
                  <a:srgbClr val="00FF00"/>
                </a:solidFill>
                <a:latin typeface="Calibri"/>
              </a:rPr>
              <a:t>penelitian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(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ditentukan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sebelumnya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semasa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pengembangan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protokol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, bisa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diperbaiki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lagi)</a:t>
            </a:r>
            <a:endParaRPr lang="en-US" sz="36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Kriteria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Inklusi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dan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Eksklusi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sebaiknya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1" strike="noStrike" spc="-1" dirty="0" err="1">
                <a:solidFill>
                  <a:srgbClr val="00FF00"/>
                </a:solidFill>
                <a:latin typeface="Calibri"/>
              </a:rPr>
              <a:t>berdasarkan</a:t>
            </a:r>
            <a:r>
              <a:rPr lang="en-US" sz="36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600" b="1" strike="noStrike" spc="-1" dirty="0" err="1">
                <a:solidFill>
                  <a:srgbClr val="00FF00"/>
                </a:solidFill>
                <a:latin typeface="Calibri"/>
              </a:rPr>
              <a:t>Rumusan</a:t>
            </a:r>
            <a:r>
              <a:rPr lang="en-US" sz="36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600" b="1" strike="noStrike" spc="-1" dirty="0" err="1">
                <a:solidFill>
                  <a:srgbClr val="00FF00"/>
                </a:solidFill>
                <a:latin typeface="Calibri"/>
              </a:rPr>
              <a:t>Masalah</a:t>
            </a:r>
            <a:endParaRPr lang="en-US" sz="36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Seleksi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Penelitian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itu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memiliki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1" strike="noStrike" spc="-1" dirty="0">
                <a:solidFill>
                  <a:srgbClr val="00FF00"/>
                </a:solidFill>
                <a:latin typeface="Calibri"/>
              </a:rPr>
              <a:t>proses </a:t>
            </a:r>
            <a:r>
              <a:rPr lang="en-US" sz="3600" b="1" strike="noStrike" spc="-1" dirty="0" err="1">
                <a:solidFill>
                  <a:srgbClr val="00FF00"/>
                </a:solidFill>
                <a:latin typeface="Calibri"/>
              </a:rPr>
              <a:t>bertahap</a:t>
            </a:r>
            <a:endParaRPr lang="en-US" sz="36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Shape 1"/>
          <p:cNvSpPr txBox="1"/>
          <p:nvPr/>
        </p:nvSpPr>
        <p:spPr>
          <a:xfrm>
            <a:off x="91440" y="457200"/>
            <a:ext cx="6400800" cy="771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4800" b="0" strike="noStrike" spc="-1">
                <a:solidFill>
                  <a:srgbClr val="FFFFFF"/>
                </a:solidFill>
                <a:latin typeface="Arial"/>
              </a:rPr>
              <a:t>Contoh</a:t>
            </a:r>
          </a:p>
        </p:txBody>
      </p:sp>
      <p:sp>
        <p:nvSpPr>
          <p:cNvPr id="233" name="TextShape 2"/>
          <p:cNvSpPr txBox="1"/>
          <p:nvPr/>
        </p:nvSpPr>
        <p:spPr>
          <a:xfrm>
            <a:off x="548640" y="1920240"/>
            <a:ext cx="9235440" cy="4735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/>
            <a:r>
              <a:rPr lang="en-US" sz="2800" b="1" strike="noStrike" spc="-1" dirty="0" err="1">
                <a:solidFill>
                  <a:srgbClr val="FFFF00"/>
                </a:solidFill>
                <a:latin typeface="Noto Sans"/>
                <a:ea typeface="Microsoft YaHei"/>
              </a:rPr>
              <a:t>Jurnal</a:t>
            </a:r>
            <a:r>
              <a:rPr lang="en-US" sz="2800" b="1" strike="noStrike" spc="-1" dirty="0">
                <a:solidFill>
                  <a:srgbClr val="FFFF00"/>
                </a:solidFill>
                <a:latin typeface="Noto Sans"/>
                <a:ea typeface="Microsoft YaHei"/>
              </a:rPr>
              <a:t> : </a:t>
            </a:r>
            <a:r>
              <a:rPr lang="en-US" sz="2800" b="1" strike="noStrike" spc="-1" dirty="0">
                <a:solidFill>
                  <a:srgbClr val="FFFF00"/>
                </a:solidFill>
                <a:latin typeface="Noto Sans"/>
              </a:rPr>
              <a:t>(</a:t>
            </a:r>
            <a:r>
              <a:rPr lang="en-US" sz="2800" b="1" strike="noStrike" spc="-1" dirty="0" err="1">
                <a:solidFill>
                  <a:srgbClr val="FFFF00"/>
                </a:solidFill>
                <a:latin typeface="Noto Sans"/>
              </a:rPr>
              <a:t>Kitchenham</a:t>
            </a:r>
            <a:r>
              <a:rPr lang="en-US" sz="2800" b="1" strike="noStrike" spc="-1" dirty="0">
                <a:solidFill>
                  <a:srgbClr val="FFFF00"/>
                </a:solidFill>
                <a:latin typeface="Noto Sans"/>
              </a:rPr>
              <a:t> et al., 2007)</a:t>
            </a:r>
            <a:endParaRPr lang="en-US" sz="2800" b="0" strike="noStrike" spc="-1" dirty="0">
              <a:solidFill>
                <a:srgbClr val="FFFFFF"/>
              </a:solidFill>
              <a:latin typeface="Noto Sans"/>
            </a:endParaRPr>
          </a:p>
          <a:p>
            <a:pPr algn="just"/>
            <a:r>
              <a:rPr lang="en-US" sz="2800" b="1" strike="noStrike" spc="-1" dirty="0" err="1">
                <a:solidFill>
                  <a:srgbClr val="00FF00"/>
                </a:solidFill>
                <a:latin typeface="Noto Sans"/>
              </a:rPr>
              <a:t>Kriteria</a:t>
            </a:r>
            <a:r>
              <a:rPr lang="en-US" sz="2800" b="1" strike="noStrike" spc="-1" dirty="0">
                <a:solidFill>
                  <a:srgbClr val="00FF00"/>
                </a:solidFill>
                <a:latin typeface="Noto Sans"/>
              </a:rPr>
              <a:t> </a:t>
            </a:r>
            <a:r>
              <a:rPr lang="en-US" sz="2800" b="1" strike="noStrike" spc="-1" dirty="0" err="1">
                <a:solidFill>
                  <a:srgbClr val="00FF00"/>
                </a:solidFill>
                <a:latin typeface="Noto Sans"/>
              </a:rPr>
              <a:t>Inklusi</a:t>
            </a:r>
            <a:endParaRPr lang="en-US" sz="2800" b="0" strike="noStrike" spc="-1" dirty="0">
              <a:solidFill>
                <a:srgbClr val="FFFFFF"/>
              </a:solidFill>
              <a:latin typeface="Noto Sans"/>
            </a:endParaRPr>
          </a:p>
          <a:p>
            <a:pPr marL="216000" indent="-216000" algn="just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Semua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penelitian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yang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membandingkan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prediksi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model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antar-pabrik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dengan model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dalam-pabrik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berdasarkan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analisis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satu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data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proyek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perusahaan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.</a:t>
            </a:r>
          </a:p>
          <a:p>
            <a:pPr algn="just">
              <a:lnSpc>
                <a:spcPct val="90000"/>
              </a:lnSpc>
              <a:spcBef>
                <a:spcPts val="1001"/>
              </a:spcBef>
            </a:pPr>
            <a:r>
              <a:rPr lang="en-US" sz="2800" b="1" strike="noStrike" spc="-1" dirty="0" err="1">
                <a:solidFill>
                  <a:srgbClr val="00FF00"/>
                </a:solidFill>
                <a:latin typeface="Noto Sans"/>
              </a:rPr>
              <a:t>Kriteria</a:t>
            </a:r>
            <a:r>
              <a:rPr lang="en-US" sz="2800" b="1" strike="noStrike" spc="-1" dirty="0">
                <a:solidFill>
                  <a:srgbClr val="00FF00"/>
                </a:solidFill>
                <a:latin typeface="Noto Sans"/>
              </a:rPr>
              <a:t> </a:t>
            </a:r>
            <a:r>
              <a:rPr lang="en-US" sz="2800" b="1" strike="noStrike" spc="-1" dirty="0" err="1">
                <a:solidFill>
                  <a:srgbClr val="00FF00"/>
                </a:solidFill>
                <a:latin typeface="Noto Sans"/>
              </a:rPr>
              <a:t>Eksklusi</a:t>
            </a:r>
            <a:endParaRPr lang="en-US" sz="2800" b="0" strike="noStrike" spc="-1" dirty="0">
              <a:solidFill>
                <a:srgbClr val="FFFFFF"/>
              </a:solidFill>
              <a:latin typeface="Noto Sans"/>
            </a:endParaRPr>
          </a:p>
          <a:p>
            <a:pPr marL="216000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Penelitian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yang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dimana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proyeknya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diambil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dari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beberapa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nomor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kecil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berbagai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sumber</a:t>
            </a:r>
            <a:endParaRPr lang="en-US" sz="2800" b="0" strike="noStrike" spc="-1" dirty="0">
              <a:solidFill>
                <a:srgbClr val="FFFFFF"/>
              </a:solidFill>
              <a:latin typeface="Noto Sans"/>
            </a:endParaRPr>
          </a:p>
          <a:p>
            <a:pPr marL="216000" indent="-216000" algn="just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Penelitian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yang di mana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modelnya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diturunkan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dari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data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dalam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perusahaan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yang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dibandingkan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dengan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prediksi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dari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estimasi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model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harga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Noto Sans"/>
              </a:rPr>
              <a:t>umum</a:t>
            </a:r>
            <a:r>
              <a:rPr lang="en-US" sz="2800" b="0" strike="noStrike" spc="-1" dirty="0">
                <a:solidFill>
                  <a:srgbClr val="FFFFFF"/>
                </a:solidFill>
                <a:latin typeface="Noto San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xtShape 1"/>
          <p:cNvSpPr txBox="1"/>
          <p:nvPr/>
        </p:nvSpPr>
        <p:spPr>
          <a:xfrm>
            <a:off x="91440" y="457200"/>
            <a:ext cx="6400800" cy="771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4800" b="0" strike="noStrike" spc="-1">
                <a:solidFill>
                  <a:srgbClr val="FFFFFF"/>
                </a:solidFill>
                <a:latin typeface="Arial"/>
              </a:rPr>
              <a:t>Contoh</a:t>
            </a:r>
          </a:p>
        </p:txBody>
      </p:sp>
      <p:sp>
        <p:nvSpPr>
          <p:cNvPr id="235" name="TextShape 2"/>
          <p:cNvSpPr txBox="1"/>
          <p:nvPr/>
        </p:nvSpPr>
        <p:spPr>
          <a:xfrm>
            <a:off x="548640" y="1920240"/>
            <a:ext cx="9235440" cy="4599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/>
            <a:r>
              <a:rPr lang="en-US" sz="2500" b="1" strike="noStrike" spc="-1" dirty="0" err="1">
                <a:solidFill>
                  <a:srgbClr val="FFFF00"/>
                </a:solidFill>
                <a:latin typeface="Noto Sans"/>
                <a:ea typeface="Microsoft YaHei"/>
              </a:rPr>
              <a:t>Jurnal</a:t>
            </a:r>
            <a:r>
              <a:rPr lang="en-US" sz="2500" b="1" strike="noStrike" spc="-1" dirty="0">
                <a:solidFill>
                  <a:srgbClr val="FFFF00"/>
                </a:solidFill>
                <a:latin typeface="Noto Sans"/>
                <a:ea typeface="Microsoft YaHei"/>
              </a:rPr>
              <a:t> : (Salleh et al., 2011)</a:t>
            </a:r>
            <a:endParaRPr lang="en-US" sz="2500" b="0" strike="noStrike" spc="-1" dirty="0">
              <a:solidFill>
                <a:srgbClr val="FFFFFF"/>
              </a:solidFill>
              <a:latin typeface="Noto Sans"/>
            </a:endParaRPr>
          </a:p>
          <a:p>
            <a:pPr algn="just">
              <a:lnSpc>
                <a:spcPct val="90000"/>
              </a:lnSpc>
              <a:spcBef>
                <a:spcPts val="499"/>
              </a:spcBef>
            </a:pPr>
            <a:r>
              <a:rPr lang="en-US" sz="2500" b="1" strike="noStrike" spc="-1" dirty="0" err="1">
                <a:solidFill>
                  <a:srgbClr val="00FF00"/>
                </a:solidFill>
                <a:latin typeface="Noto Sans"/>
              </a:rPr>
              <a:t>Kriteria</a:t>
            </a:r>
            <a:r>
              <a:rPr lang="en-US" sz="2500" b="1" strike="noStrike" spc="-1" dirty="0">
                <a:solidFill>
                  <a:srgbClr val="00FF00"/>
                </a:solidFill>
                <a:latin typeface="Noto Sans"/>
              </a:rPr>
              <a:t> </a:t>
            </a:r>
            <a:r>
              <a:rPr lang="en-US" sz="2500" b="1" strike="noStrike" spc="-1" dirty="0" err="1">
                <a:solidFill>
                  <a:srgbClr val="00FF00"/>
                </a:solidFill>
                <a:latin typeface="Noto Sans"/>
              </a:rPr>
              <a:t>Inklusi</a:t>
            </a:r>
            <a:endParaRPr lang="en-US" sz="2500" b="0" strike="noStrike" spc="-1" dirty="0">
              <a:solidFill>
                <a:srgbClr val="FFFFFF"/>
              </a:solidFill>
              <a:latin typeface="Noto Sans"/>
            </a:endParaRPr>
          </a:p>
          <a:p>
            <a:pPr marL="216000" indent="-216000" algn="just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Memasukkan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semua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penelitian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empiris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dari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PP yang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mengikutsertakan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siswa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pendidikan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tinggi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sebagai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populasi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objek</a:t>
            </a:r>
            <a:endParaRPr lang="en-US" sz="2500" b="0" strike="noStrike" spc="-1" dirty="0">
              <a:solidFill>
                <a:srgbClr val="FFFFFF"/>
              </a:solidFill>
              <a:latin typeface="Noto Sans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</a:pPr>
            <a:r>
              <a:rPr lang="en-US" sz="2500" b="1" strike="noStrike" spc="-1" dirty="0" err="1">
                <a:solidFill>
                  <a:srgbClr val="00FF00"/>
                </a:solidFill>
                <a:latin typeface="Noto Sans"/>
              </a:rPr>
              <a:t>Kriteria</a:t>
            </a:r>
            <a:r>
              <a:rPr lang="en-US" sz="2500" b="1" strike="noStrike" spc="-1" dirty="0">
                <a:solidFill>
                  <a:srgbClr val="00FF00"/>
                </a:solidFill>
                <a:latin typeface="Noto Sans"/>
              </a:rPr>
              <a:t> </a:t>
            </a:r>
            <a:r>
              <a:rPr lang="en-US" sz="2500" b="1" strike="noStrike" spc="-1" dirty="0" err="1">
                <a:solidFill>
                  <a:srgbClr val="00FF00"/>
                </a:solidFill>
                <a:latin typeface="Noto Sans"/>
              </a:rPr>
              <a:t>Eksklusi</a:t>
            </a:r>
            <a:endParaRPr lang="en-US" sz="2500" b="0" strike="noStrike" spc="-1" dirty="0">
              <a:solidFill>
                <a:srgbClr val="FFFFFF"/>
              </a:solidFill>
              <a:latin typeface="Noto Sans"/>
            </a:endParaRPr>
          </a:p>
          <a:p>
            <a:pPr marL="216000" indent="-216000">
              <a:lnSpc>
                <a:spcPct val="8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Paper yang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secara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tidak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jelas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membuat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klaim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tanpa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bukti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yang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ada</a:t>
            </a:r>
            <a:endParaRPr lang="en-US" sz="2500" b="0" strike="noStrike" spc="-1" dirty="0">
              <a:solidFill>
                <a:srgbClr val="FFFFFF"/>
              </a:solidFill>
              <a:latin typeface="Noto Sans"/>
            </a:endParaRPr>
          </a:p>
          <a:p>
            <a:pPr marL="216000" indent="-216000">
              <a:lnSpc>
                <a:spcPct val="8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Paper yang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mendeskripsikan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perkembangan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praktikum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selain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dari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PP</a:t>
            </a:r>
          </a:p>
          <a:p>
            <a:pPr marL="216000" indent="-216000">
              <a:lnSpc>
                <a:spcPct val="8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Paper yang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hanya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mendeskripsikan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alat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(software atau hardware) yang dapat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membantu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praktek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PP</a:t>
            </a:r>
          </a:p>
          <a:p>
            <a:pPr marL="216000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Paper yang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mengikutsertakan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orang-orang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selain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siswa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pendidikan</a:t>
            </a:r>
            <a:r>
              <a:rPr lang="en-US" sz="2500" b="0" strike="noStrike" spc="-1" dirty="0">
                <a:solidFill>
                  <a:srgbClr val="FFFFFF"/>
                </a:solidFill>
                <a:latin typeface="Noto Sans"/>
              </a:rPr>
              <a:t> </a:t>
            </a:r>
            <a:r>
              <a:rPr lang="en-US" sz="2500" b="0" strike="noStrike" spc="-1" dirty="0" err="1">
                <a:solidFill>
                  <a:srgbClr val="FFFFFF"/>
                </a:solidFill>
                <a:latin typeface="Noto Sans"/>
              </a:rPr>
              <a:t>tinggi</a:t>
            </a:r>
            <a:endParaRPr lang="en-US" sz="2500" b="0" strike="noStrike" spc="-1" dirty="0">
              <a:solidFill>
                <a:srgbClr val="FFFFFF"/>
              </a:solidFill>
              <a:latin typeface="Noto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Shape 1"/>
          <p:cNvSpPr txBox="1"/>
          <p:nvPr/>
        </p:nvSpPr>
        <p:spPr>
          <a:xfrm>
            <a:off x="91440" y="640080"/>
            <a:ext cx="6400800" cy="602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3600" b="1" strike="noStrike" spc="-1">
                <a:solidFill>
                  <a:srgbClr val="FFFFFF"/>
                </a:solidFill>
                <a:latin typeface="Arial"/>
              </a:rPr>
              <a:t>Menilai Kualitas Penelitian</a:t>
            </a:r>
          </a:p>
        </p:txBody>
      </p:sp>
      <p:sp>
        <p:nvSpPr>
          <p:cNvPr id="237" name="TextShape 2"/>
          <p:cNvSpPr txBox="1"/>
          <p:nvPr/>
        </p:nvSpPr>
        <p:spPr>
          <a:xfrm>
            <a:off x="548640" y="2011680"/>
            <a:ext cx="8869680" cy="4586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16000" indent="-216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Untuk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memberikan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Kriteria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(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Inklusi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/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Ekslusi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)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yang lebih detail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Untuk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mengecek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apakah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ada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perbedaan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kualitas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memberikan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penjelasan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untuk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perbedaan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hasil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penelitian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Sebagai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petunjuk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interpretasi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dari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penemuan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dan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determinasi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kekuatan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dari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kesimpulan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Sebagai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petunjuk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rekomendasi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penelitian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lebih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lanjut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Shape 1"/>
          <p:cNvSpPr txBox="1"/>
          <p:nvPr/>
        </p:nvSpPr>
        <p:spPr>
          <a:xfrm>
            <a:off x="91440" y="640080"/>
            <a:ext cx="6675120" cy="1114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3600" b="1" strike="noStrike" spc="-1">
                <a:solidFill>
                  <a:srgbClr val="FFFFFF"/>
                </a:solidFill>
                <a:latin typeface="Arial"/>
              </a:rPr>
              <a:t>3. Menilai Kualitas Penelitian</a:t>
            </a:r>
          </a:p>
        </p:txBody>
      </p:sp>
      <p:sp>
        <p:nvSpPr>
          <p:cNvPr id="239" name="TextShape 2"/>
          <p:cNvSpPr txBox="1"/>
          <p:nvPr/>
        </p:nvSpPr>
        <p:spPr>
          <a:xfrm>
            <a:off x="548640" y="2011680"/>
            <a:ext cx="8869680" cy="45860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16000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Menilai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Kualitas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dari</a:t>
            </a: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Penelitian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  <a:p>
            <a:pPr marL="432000" lvl="1" indent="-216000" algn="just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Metodologi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atau</a:t>
            </a:r>
            <a:r>
              <a:rPr lang="en-US" sz="3200" b="1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desain</a:t>
            </a:r>
            <a:r>
              <a:rPr lang="en-US" sz="3200" b="1" strike="noStrike" spc="-1" dirty="0">
                <a:solidFill>
                  <a:srgbClr val="FF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penelitiannya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  <a:p>
            <a:pPr marL="432000" lvl="1" indent="-216000" algn="just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Analisa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dari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Penemuan</a:t>
            </a:r>
            <a:r>
              <a:rPr lang="en-US" sz="3200" b="1" strike="noStrike" spc="-1" dirty="0">
                <a:solidFill>
                  <a:srgbClr val="FF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Penelitian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1" strike="noStrike" spc="-1" dirty="0">
                <a:solidFill>
                  <a:srgbClr val="00FF00"/>
                </a:solidFill>
                <a:latin typeface="Calibri"/>
              </a:rPr>
              <a:t>Daftar Cek </a:t>
            </a:r>
            <a:r>
              <a:rPr lang="en-US" sz="3200" b="1" strike="noStrike" spc="-1" dirty="0" err="1">
                <a:solidFill>
                  <a:srgbClr val="00FF00"/>
                </a:solidFill>
                <a:latin typeface="Calibri"/>
              </a:rPr>
              <a:t>Kualitas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atau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instrumen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harus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didesain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untuk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memfasilitasi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penilaian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kualitas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  <a:p>
            <a:pPr marL="432000" lvl="1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Sebagian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besar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1" strike="noStrike" spc="-1" dirty="0">
                <a:solidFill>
                  <a:srgbClr val="FFFF00"/>
                </a:solidFill>
                <a:latin typeface="Calibri"/>
              </a:rPr>
              <a:t>Daftar Cek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Kualitas</a:t>
            </a:r>
            <a:r>
              <a:rPr lang="en-US" sz="3200" b="1" strike="noStrike" spc="-1" dirty="0">
                <a:solidFill>
                  <a:srgbClr val="FF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memasukkan</a:t>
            </a:r>
            <a:r>
              <a:rPr lang="en-US" sz="3200" b="1" strike="noStrike" spc="-1" dirty="0">
                <a:solidFill>
                  <a:srgbClr val="FF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pertanyaan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yang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ditargetkan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kepada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penilaian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sejauh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mana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sebuah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artikel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disebut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sebagai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bias dan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avalid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extShape 1"/>
          <p:cNvSpPr txBox="1"/>
          <p:nvPr/>
        </p:nvSpPr>
        <p:spPr>
          <a:xfrm>
            <a:off x="0" y="548640"/>
            <a:ext cx="6309360" cy="771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4800" b="0" strike="noStrike" spc="-1">
                <a:solidFill>
                  <a:srgbClr val="FFFFFF"/>
                </a:solidFill>
                <a:latin typeface="Arial"/>
              </a:rPr>
              <a:t>4. Pengambilan Data</a:t>
            </a:r>
          </a:p>
        </p:txBody>
      </p:sp>
      <p:sp>
        <p:nvSpPr>
          <p:cNvPr id="241" name="TextShape 2"/>
          <p:cNvSpPr txBox="1"/>
          <p:nvPr/>
        </p:nvSpPr>
        <p:spPr>
          <a:xfrm>
            <a:off x="548640" y="2011680"/>
            <a:ext cx="8778240" cy="3990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16000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300" b="0" strike="noStrike" spc="-1">
                <a:solidFill>
                  <a:srgbClr val="FFFFFF"/>
                </a:solidFill>
                <a:latin typeface="Calibri"/>
              </a:rPr>
              <a:t>Melibatkan </a:t>
            </a:r>
            <a:r>
              <a:rPr lang="en-US" sz="3300" b="1" strike="noStrike" spc="-1">
                <a:solidFill>
                  <a:srgbClr val="00FF00"/>
                </a:solidFill>
                <a:latin typeface="Calibri"/>
              </a:rPr>
              <a:t>membaca penuh artikel</a:t>
            </a:r>
            <a:endParaRPr lang="en-US" sz="3300" b="0" strike="noStrike" spc="-1">
              <a:solidFill>
                <a:srgbClr val="FFFFFF"/>
              </a:solidFill>
              <a:latin typeface="Arial"/>
            </a:endParaRPr>
          </a:p>
          <a:p>
            <a:pPr marL="216000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300" b="0" strike="noStrike" spc="-1">
                <a:solidFill>
                  <a:srgbClr val="FFFFFF"/>
                </a:solidFill>
                <a:latin typeface="Calibri"/>
              </a:rPr>
              <a:t>Data diambil dari penelitian utama sebaiknya </a:t>
            </a:r>
            <a:r>
              <a:rPr lang="en-US" sz="3300" b="1" strike="noStrike" spc="-1">
                <a:solidFill>
                  <a:srgbClr val="00FF00"/>
                </a:solidFill>
                <a:latin typeface="Calibri"/>
              </a:rPr>
              <a:t>disimpan menggunakan bentuk data extraction</a:t>
            </a:r>
            <a:endParaRPr lang="en-US" sz="3300" b="0" strike="noStrike" spc="-1">
              <a:solidFill>
                <a:srgbClr val="FFFFFF"/>
              </a:solidFill>
              <a:latin typeface="Arial"/>
            </a:endParaRPr>
          </a:p>
          <a:p>
            <a:pPr marL="216000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300" b="0" strike="noStrike" spc="-1">
                <a:solidFill>
                  <a:srgbClr val="FFFFFF"/>
                </a:solidFill>
                <a:latin typeface="Calibri"/>
              </a:rPr>
              <a:t>Bentuk Data sebaiknya</a:t>
            </a:r>
            <a:r>
              <a:rPr lang="en-US" sz="3300" b="1" strike="noStrike" spc="-1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300" b="1" strike="noStrike" spc="-1">
                <a:solidFill>
                  <a:srgbClr val="00FF00"/>
                </a:solidFill>
                <a:latin typeface="Calibri"/>
              </a:rPr>
              <a:t>didesain dan dievaluasi</a:t>
            </a:r>
            <a:r>
              <a:rPr lang="en-US" sz="3300" b="0" strike="noStrike" spc="-1">
                <a:solidFill>
                  <a:srgbClr val="FFFFFF"/>
                </a:solidFill>
                <a:latin typeface="Calibri"/>
              </a:rPr>
              <a:t> ketika protokol sudah dibuat</a:t>
            </a:r>
            <a:endParaRPr lang="en-US" sz="3300" b="0" strike="noStrike" spc="-1">
              <a:solidFill>
                <a:srgbClr val="FFFFFF"/>
              </a:solidFill>
              <a:latin typeface="Arial"/>
            </a:endParaRPr>
          </a:p>
          <a:p>
            <a:pPr marL="216000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300" b="1" strike="noStrike" spc="-1">
                <a:solidFill>
                  <a:srgbClr val="00FF00"/>
                </a:solidFill>
                <a:latin typeface="Calibri"/>
              </a:rPr>
              <a:t>Kumpulkan semua informasi</a:t>
            </a:r>
            <a:r>
              <a:rPr lang="en-US" sz="3300" b="1" strike="noStrike" spc="-1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300" b="0" strike="noStrike" spc="-1">
                <a:solidFill>
                  <a:srgbClr val="FFFFFF"/>
                </a:solidFill>
                <a:latin typeface="Calibri"/>
              </a:rPr>
              <a:t>yang bisa digunakan untuk menjawab Rumusan Masalah</a:t>
            </a:r>
            <a:endParaRPr lang="en-US" sz="3300" b="0" strike="noStrike" spc="-1">
              <a:solidFill>
                <a:srgbClr val="FFFFFF"/>
              </a:solidFill>
              <a:latin typeface="Arial"/>
            </a:endParaRPr>
          </a:p>
          <a:p>
            <a:pPr marL="216000" indent="-2160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300" b="0" strike="noStrike" spc="-1">
                <a:solidFill>
                  <a:srgbClr val="FFFFFF"/>
                </a:solidFill>
                <a:latin typeface="Calibri"/>
              </a:rPr>
              <a:t>Jika ada </a:t>
            </a:r>
            <a:r>
              <a:rPr lang="en-US" sz="3300" b="1" strike="noStrike" spc="-1">
                <a:solidFill>
                  <a:srgbClr val="00FF00"/>
                </a:solidFill>
                <a:latin typeface="Calibri"/>
              </a:rPr>
              <a:t>publikasi ganda</a:t>
            </a:r>
            <a:r>
              <a:rPr lang="en-US" sz="3300" b="0" strike="noStrike" spc="-1">
                <a:solidFill>
                  <a:srgbClr val="FFFFFF"/>
                </a:solidFill>
                <a:latin typeface="Calibri"/>
              </a:rPr>
              <a:t> (sama datanya) gunakan yang paling komplit</a:t>
            </a:r>
            <a:endParaRPr lang="en-US" sz="33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Shape 1"/>
          <p:cNvSpPr txBox="1"/>
          <p:nvPr/>
        </p:nvSpPr>
        <p:spPr>
          <a:xfrm>
            <a:off x="0" y="548640"/>
            <a:ext cx="6492240" cy="771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4800" b="0" strike="noStrike" spc="-1">
                <a:solidFill>
                  <a:srgbClr val="FFFFFF"/>
                </a:solidFill>
                <a:latin typeface="Arial"/>
              </a:rPr>
              <a:t>5. Sintesis Bukti-Bukti</a:t>
            </a:r>
          </a:p>
        </p:txBody>
      </p:sp>
      <p:sp>
        <p:nvSpPr>
          <p:cNvPr id="243" name="TextShape 2"/>
          <p:cNvSpPr txBox="1"/>
          <p:nvPr/>
        </p:nvSpPr>
        <p:spPr>
          <a:xfrm>
            <a:off x="548640" y="2011680"/>
            <a:ext cx="9326880" cy="4649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900" b="0" strike="noStrike" spc="-1">
                <a:solidFill>
                  <a:srgbClr val="FFFFFF"/>
                </a:solidFill>
                <a:latin typeface="Arial"/>
              </a:rPr>
              <a:t>Melibatkan </a:t>
            </a:r>
            <a:r>
              <a:rPr lang="en-US" sz="2900" b="1" strike="noStrike" spc="-1">
                <a:solidFill>
                  <a:srgbClr val="00FF00"/>
                </a:solidFill>
                <a:latin typeface="Arial"/>
              </a:rPr>
              <a:t>penyimpulan hasil</a:t>
            </a:r>
            <a:r>
              <a:rPr lang="en-US" sz="2900" b="0" strike="noStrike" spc="-1">
                <a:solidFill>
                  <a:srgbClr val="FFFFFF"/>
                </a:solidFill>
                <a:latin typeface="Arial"/>
              </a:rPr>
              <a:t> dari penelitian utama yang diikutkan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900" b="0" strike="noStrike" spc="-1">
                <a:solidFill>
                  <a:srgbClr val="FFFFFF"/>
                </a:solidFill>
                <a:latin typeface="Arial"/>
              </a:rPr>
              <a:t>Kunci </a:t>
            </a:r>
            <a:r>
              <a:rPr lang="en-US" sz="2900" b="1" strike="noStrike" spc="-1">
                <a:solidFill>
                  <a:srgbClr val="00FF00"/>
                </a:solidFill>
                <a:latin typeface="Arial"/>
              </a:rPr>
              <a:t>objektif dari Data Sintesis</a:t>
            </a:r>
            <a:r>
              <a:rPr lang="en-US" sz="2900" b="0" strike="noStrike" spc="-1">
                <a:solidFill>
                  <a:srgbClr val="FFFFFF"/>
                </a:solidFill>
                <a:latin typeface="Arial"/>
              </a:rPr>
              <a:t> (Cruzes &amp; Dyba, 2011):</a:t>
            </a:r>
          </a:p>
          <a:p>
            <a:pPr marL="216000" indent="-2160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900" b="0" strike="noStrike" spc="-1">
                <a:solidFill>
                  <a:srgbClr val="FFFFFF"/>
                </a:solidFill>
                <a:latin typeface="Arial"/>
              </a:rPr>
              <a:t>untuk analisa dan </a:t>
            </a:r>
            <a:r>
              <a:rPr lang="en-US" sz="2900" b="1" strike="noStrike" spc="-1">
                <a:solidFill>
                  <a:srgbClr val="00FF00"/>
                </a:solidFill>
                <a:latin typeface="Arial"/>
              </a:rPr>
              <a:t>evaluasi berbagai penelitian</a:t>
            </a:r>
            <a:endParaRPr lang="en-US" sz="2900" b="0" strike="noStrike" spc="-1">
              <a:solidFill>
                <a:srgbClr val="FFFFFF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900" b="0" strike="noStrike" spc="-1">
                <a:solidFill>
                  <a:srgbClr val="FFFFFF"/>
                </a:solidFill>
                <a:latin typeface="Arial"/>
              </a:rPr>
              <a:t>untuk </a:t>
            </a:r>
            <a:r>
              <a:rPr lang="en-US" sz="2900" b="1" strike="noStrike" spc="-1">
                <a:solidFill>
                  <a:srgbClr val="00FF00"/>
                </a:solidFill>
                <a:latin typeface="Arial"/>
              </a:rPr>
              <a:t>memilih metode yang pantas</a:t>
            </a:r>
            <a:r>
              <a:rPr lang="en-US" sz="2900" b="0" strike="noStrike" spc="-1">
                <a:solidFill>
                  <a:srgbClr val="FFFFFF"/>
                </a:solidFill>
                <a:latin typeface="Arial"/>
              </a:rPr>
              <a:t> untuk integrasi atau memberikan penjelasan mengenai mereka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900" b="0" strike="noStrike" spc="-1">
                <a:solidFill>
                  <a:srgbClr val="FFFFFF"/>
                </a:solidFill>
                <a:latin typeface="Arial"/>
              </a:rPr>
              <a:t>Sintesis bisa berupa:</a:t>
            </a:r>
          </a:p>
          <a:p>
            <a:pPr marL="216000" indent="-2160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900" b="1" strike="noStrike" spc="-1">
                <a:solidFill>
                  <a:srgbClr val="00FF00"/>
                </a:solidFill>
                <a:latin typeface="Arial"/>
              </a:rPr>
              <a:t>Deskriptif</a:t>
            </a:r>
            <a:r>
              <a:rPr lang="en-US" sz="2900" b="0" strike="noStrike" spc="-1">
                <a:solidFill>
                  <a:srgbClr val="FFFFFF"/>
                </a:solidFill>
                <a:latin typeface="Arial"/>
              </a:rPr>
              <a:t> (narasi/non-kuantitatif) </a:t>
            </a: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900" b="1" strike="noStrike" spc="-1">
                <a:solidFill>
                  <a:srgbClr val="00FF00"/>
                </a:solidFill>
                <a:latin typeface="Arial"/>
              </a:rPr>
              <a:t>Kuantitatif</a:t>
            </a:r>
            <a:r>
              <a:rPr lang="en-US" sz="2900" b="0" strike="noStrike" spc="-1">
                <a:solidFill>
                  <a:srgbClr val="FFFFFF"/>
                </a:solidFill>
                <a:latin typeface="Arial"/>
              </a:rPr>
              <a:t> (meta-analysis)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Shape 1"/>
          <p:cNvSpPr txBox="1"/>
          <p:nvPr/>
        </p:nvSpPr>
        <p:spPr>
          <a:xfrm>
            <a:off x="182880" y="640080"/>
            <a:ext cx="6492240" cy="542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Desktiptif (Narasi/Non-Kuantitatif)</a:t>
            </a:r>
          </a:p>
        </p:txBody>
      </p:sp>
      <p:sp>
        <p:nvSpPr>
          <p:cNvPr id="245" name="TextShape 2"/>
          <p:cNvSpPr txBox="1"/>
          <p:nvPr/>
        </p:nvSpPr>
        <p:spPr>
          <a:xfrm>
            <a:off x="548640" y="1920240"/>
            <a:ext cx="9326880" cy="4736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16000" indent="-21600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Gunakan</a:t>
            </a:r>
            <a:r>
              <a:rPr lang="en-US" sz="3200" b="1" strike="noStrike" spc="-1" dirty="0">
                <a:solidFill>
                  <a:srgbClr val="FF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tabel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untuk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menyimpan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informasi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yang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diambil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dari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penelitian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yang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diikutkan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(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contoh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: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populas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,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banyaknya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penelitian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,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kualitas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penelitian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)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Tabel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sebaiknya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terstruktur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untuk</a:t>
            </a:r>
            <a:r>
              <a:rPr lang="en-US" sz="3200" b="0" strike="noStrike" spc="-1" dirty="0">
                <a:solidFill>
                  <a:srgbClr val="FF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menandai</a:t>
            </a:r>
            <a:r>
              <a:rPr lang="en-US" sz="3200" b="1" strike="noStrike" spc="-1" dirty="0">
                <a:solidFill>
                  <a:srgbClr val="FF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persamaan</a:t>
            </a:r>
            <a:r>
              <a:rPr lang="en-US" sz="3200" b="1" strike="noStrike" spc="-1" dirty="0">
                <a:solidFill>
                  <a:srgbClr val="FFFF00"/>
                </a:solidFill>
                <a:latin typeface="Calibri"/>
              </a:rPr>
              <a:t> atau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perbedaan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dari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hasil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penelitian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Apakah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penemuannya</a:t>
            </a:r>
            <a:r>
              <a:rPr lang="en-US" sz="3200" b="1" strike="noStrike" spc="-1" dirty="0">
                <a:solidFill>
                  <a:srgbClr val="FF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konsisten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atau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tidak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?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Shape 1"/>
          <p:cNvSpPr txBox="1"/>
          <p:nvPr/>
        </p:nvSpPr>
        <p:spPr>
          <a:xfrm>
            <a:off x="0" y="429120"/>
            <a:ext cx="6583680" cy="942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6000" b="0" strike="noStrike" spc="-1">
                <a:solidFill>
                  <a:srgbClr val="FFFFFF"/>
                </a:solidFill>
                <a:latin typeface="Arial"/>
              </a:rPr>
              <a:t>Sintesis Kuantitatif</a:t>
            </a:r>
          </a:p>
        </p:txBody>
      </p:sp>
      <p:sp>
        <p:nvSpPr>
          <p:cNvPr id="247" name="TextShape 2"/>
          <p:cNvSpPr txBox="1"/>
          <p:nvPr/>
        </p:nvSpPr>
        <p:spPr>
          <a:xfrm>
            <a:off x="351000" y="1828800"/>
            <a:ext cx="9524520" cy="4758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514350" indent="-514350">
              <a:lnSpc>
                <a:spcPct val="11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Meta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analsis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bisa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digunakan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untuk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mengumpulkan</a:t>
            </a:r>
            <a:r>
              <a:rPr lang="en-US" sz="3200" b="1" strike="noStrike" spc="-1" dirty="0">
                <a:solidFill>
                  <a:srgbClr val="FFFF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FFFF00"/>
                </a:solidFill>
                <a:latin typeface="Calibri"/>
              </a:rPr>
              <a:t>hasil-hasil</a:t>
            </a:r>
            <a:r>
              <a:rPr lang="en-US" sz="3200" b="1" strike="noStrike" spc="-1" dirty="0">
                <a:solidFill>
                  <a:srgbClr val="FFFF00"/>
                </a:solidFill>
                <a:latin typeface="Calibri"/>
              </a:rPr>
              <a:t> atau data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dari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berbagai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penelitian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  <a:p>
            <a:pPr marL="514350" indent="-514350">
              <a:lnSpc>
                <a:spcPct val="11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Hasil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dari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sebuah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meta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analisis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adalah</a:t>
            </a:r>
            <a:r>
              <a:rPr lang="en-US" sz="3200" b="0" strike="noStrike" spc="-1" dirty="0">
                <a:solidFill>
                  <a:srgbClr val="FFFF00"/>
                </a:solidFill>
                <a:latin typeface="Calibri"/>
              </a:rPr>
              <a:t> </a:t>
            </a:r>
            <a:r>
              <a:rPr lang="en-US" sz="3200" b="1" strike="noStrike" spc="-1" dirty="0">
                <a:solidFill>
                  <a:srgbClr val="FFFF00"/>
                </a:solidFill>
                <a:latin typeface="Calibri"/>
              </a:rPr>
              <a:t>Average Effect Size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dengan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sebuah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indikasi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di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antara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latin typeface="Calibri"/>
              </a:rPr>
              <a:t>penelitian</a:t>
            </a:r>
            <a:r>
              <a:rPr lang="en-US" sz="3200" b="0" strike="noStrike" spc="-1" dirty="0">
                <a:solidFill>
                  <a:srgbClr val="FFFFFF"/>
                </a:solidFill>
                <a:latin typeface="Calibri"/>
              </a:rPr>
              <a:t>.</a:t>
            </a: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Shape 1"/>
          <p:cNvSpPr txBox="1"/>
          <p:nvPr/>
        </p:nvSpPr>
        <p:spPr>
          <a:xfrm>
            <a:off x="0" y="429120"/>
            <a:ext cx="6583680" cy="942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6000" b="0" strike="noStrike" spc="-1">
                <a:solidFill>
                  <a:srgbClr val="FFFFFF"/>
                </a:solidFill>
                <a:latin typeface="Arial"/>
              </a:rPr>
              <a:t>Sintesis Kuantitatif</a:t>
            </a:r>
          </a:p>
        </p:txBody>
      </p:sp>
      <p:sp>
        <p:nvSpPr>
          <p:cNvPr id="247" name="TextShape 2"/>
          <p:cNvSpPr txBox="1"/>
          <p:nvPr/>
        </p:nvSpPr>
        <p:spPr>
          <a:xfrm>
            <a:off x="351000" y="1828800"/>
            <a:ext cx="9524520" cy="4758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10000"/>
              </a:lnSpc>
              <a:spcBef>
                <a:spcPts val="1001"/>
              </a:spcBef>
            </a:pP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Meta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Analisis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memiliki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1" strike="noStrike" spc="-1" dirty="0" err="1">
                <a:solidFill>
                  <a:srgbClr val="FFFF00"/>
                </a:solidFill>
                <a:latin typeface="Calibri"/>
              </a:rPr>
              <a:t>tiga</a:t>
            </a:r>
            <a:r>
              <a:rPr lang="en-US" altLang="ja-JP" sz="3200" b="1" strike="noStrike" spc="-1" dirty="0">
                <a:solidFill>
                  <a:srgbClr val="FFFF00"/>
                </a:solidFill>
                <a:latin typeface="Calibri"/>
              </a:rPr>
              <a:t> </a:t>
            </a:r>
            <a:r>
              <a:rPr lang="en-US" altLang="ja-JP" sz="3200" b="1" strike="noStrike" spc="-1" dirty="0" err="1">
                <a:solidFill>
                  <a:srgbClr val="FFFF00"/>
                </a:solidFill>
                <a:latin typeface="Calibri"/>
              </a:rPr>
              <a:t>tahap</a:t>
            </a:r>
            <a:r>
              <a:rPr lang="en-US" altLang="ja-JP" sz="3200" b="1" strike="noStrike" spc="-1" dirty="0">
                <a:solidFill>
                  <a:srgbClr val="FFFF00"/>
                </a:solidFill>
                <a:latin typeface="Calibri"/>
              </a:rPr>
              <a:t> </a:t>
            </a:r>
            <a:r>
              <a:rPr lang="en-US" altLang="ja-JP" sz="3200" b="1" strike="noStrike" spc="-1" dirty="0" err="1">
                <a:solidFill>
                  <a:srgbClr val="FFFF00"/>
                </a:solidFill>
                <a:latin typeface="Calibri"/>
              </a:rPr>
              <a:t>utama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:</a:t>
            </a:r>
            <a:endParaRPr lang="en-US" altLang="ja-JP" sz="3200" spc="-1" dirty="0">
              <a:solidFill>
                <a:srgbClr val="FFFFFF"/>
              </a:solidFill>
            </a:endParaRPr>
          </a:p>
          <a:p>
            <a:pPr marL="514350" indent="-51435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Tentukan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penelitian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mana yang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akan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diikutkan</a:t>
            </a:r>
            <a:endParaRPr lang="en-US" altLang="ja-JP" sz="3200" spc="-1" dirty="0">
              <a:solidFill>
                <a:srgbClr val="FFFFFF"/>
              </a:solidFill>
            </a:endParaRPr>
          </a:p>
          <a:p>
            <a:pPr marL="514350" indent="-51435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Perkirakan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sebuah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ukuran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efek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untuk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setiap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penelitian</a:t>
            </a:r>
            <a:endParaRPr lang="en-US" altLang="ja-JP" sz="3200" spc="-1" dirty="0">
              <a:solidFill>
                <a:srgbClr val="FFFFFF"/>
              </a:solidFill>
            </a:endParaRPr>
          </a:p>
          <a:p>
            <a:pPr marL="514350" indent="-51435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Kombinasikan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ukuran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efek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dari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satu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penelitian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untuk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memperkirakan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dan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menguji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efek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kombinasi</a:t>
            </a:r>
            <a:endParaRPr lang="en-US" altLang="ja-JP" sz="3200" spc="-1" dirty="0">
              <a:solidFill>
                <a:srgbClr val="FFFFFF"/>
              </a:solidFill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Hasil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dari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Meta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Analisis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bisa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disajikan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dengan </a:t>
            </a:r>
            <a:r>
              <a:rPr lang="en-US" altLang="ja-JP" sz="3200" b="0" strike="noStrike" spc="-1" dirty="0" err="1">
                <a:solidFill>
                  <a:srgbClr val="FFFFFF"/>
                </a:solidFill>
                <a:latin typeface="Calibri"/>
              </a:rPr>
              <a:t>bentuk</a:t>
            </a:r>
            <a:r>
              <a:rPr lang="en-US" altLang="ja-JP" sz="32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200" b="1" strike="noStrike" spc="-1" dirty="0">
                <a:solidFill>
                  <a:srgbClr val="FFFF00"/>
                </a:solidFill>
                <a:latin typeface="Calibri"/>
              </a:rPr>
              <a:t>Forest Plot</a:t>
            </a:r>
            <a:endParaRPr lang="en-US" altLang="ja-JP" sz="3200" b="1" spc="-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7073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504360" y="282564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" name="TextShape 2"/>
          <p:cNvSpPr txBox="1"/>
          <p:nvPr/>
        </p:nvSpPr>
        <p:spPr>
          <a:xfrm>
            <a:off x="182880" y="3080880"/>
            <a:ext cx="9483840" cy="942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6000" b="0" strike="noStrike" spc="-1">
                <a:solidFill>
                  <a:srgbClr val="FFFFFF"/>
                </a:solidFill>
                <a:latin typeface="Arial"/>
              </a:rPr>
              <a:t>Tahapan Pelaporan SLR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Shape 1"/>
          <p:cNvSpPr txBox="1"/>
          <p:nvPr/>
        </p:nvSpPr>
        <p:spPr>
          <a:xfrm>
            <a:off x="91440" y="564840"/>
            <a:ext cx="6400800" cy="715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4400" b="0" strike="noStrike" spc="-1">
                <a:solidFill>
                  <a:srgbClr val="FFFFFF"/>
                </a:solidFill>
                <a:latin typeface="Arial"/>
              </a:rPr>
              <a:t>1. Penulisan Paper SLR</a:t>
            </a:r>
          </a:p>
        </p:txBody>
      </p:sp>
      <p:sp>
        <p:nvSpPr>
          <p:cNvPr id="251" name="TextShape 2"/>
          <p:cNvSpPr txBox="1"/>
          <p:nvPr/>
        </p:nvSpPr>
        <p:spPr>
          <a:xfrm>
            <a:off x="457200" y="1920240"/>
            <a:ext cx="9235440" cy="5064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90000"/>
              </a:lnSpc>
              <a:spcBef>
                <a:spcPts val="1001"/>
              </a:spcBef>
            </a:pPr>
            <a:r>
              <a:rPr lang="en-US" sz="4400" b="0" strike="noStrike" spc="-1" dirty="0" err="1">
                <a:solidFill>
                  <a:srgbClr val="FFFF00"/>
                </a:solidFill>
                <a:latin typeface="Calibri"/>
              </a:rPr>
              <a:t>Pendahuluan</a:t>
            </a:r>
            <a:r>
              <a:rPr lang="en-US" sz="4400" b="0" strike="noStrike" spc="-1" dirty="0">
                <a:solidFill>
                  <a:srgbClr val="FFFF00"/>
                </a:solidFill>
                <a:latin typeface="Calibri"/>
              </a:rPr>
              <a:t>/Introduction</a:t>
            </a:r>
            <a:endParaRPr lang="en-US" sz="4400" b="0" strike="noStrike" spc="-1" dirty="0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499"/>
              </a:spcBef>
            </a:pP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Penerangan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secara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umum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mengenai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penelitian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yang di review.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Nyatakan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tujuan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dari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review yang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dilakukan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.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Tekankan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alasan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mengapa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Rumusan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Masalah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sangat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penting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.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Nyatakan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kesignifikan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dari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review dan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bagaimana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proyeknya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memberikan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FFFFFF"/>
                </a:solidFill>
                <a:latin typeface="Calibri"/>
              </a:rPr>
              <a:t>kontribusi</a:t>
            </a:r>
            <a:r>
              <a:rPr lang="en-US" sz="3600" b="0" strike="noStrike" spc="-1" dirty="0">
                <a:solidFill>
                  <a:srgbClr val="FFFFFF"/>
                </a:solidFill>
                <a:latin typeface="Calibri"/>
              </a:rPr>
              <a:t>.</a:t>
            </a:r>
            <a:endParaRPr lang="en-US" sz="36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Shape 1"/>
          <p:cNvSpPr txBox="1"/>
          <p:nvPr/>
        </p:nvSpPr>
        <p:spPr>
          <a:xfrm>
            <a:off x="91440" y="564840"/>
            <a:ext cx="6400800" cy="715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4400" b="0" strike="noStrike" spc="-1">
                <a:solidFill>
                  <a:srgbClr val="FFFFFF"/>
                </a:solidFill>
                <a:latin typeface="Arial"/>
              </a:rPr>
              <a:t>1. Penulisan Paper SLR</a:t>
            </a:r>
          </a:p>
        </p:txBody>
      </p:sp>
      <p:sp>
        <p:nvSpPr>
          <p:cNvPr id="251" name="TextShape 2"/>
          <p:cNvSpPr txBox="1"/>
          <p:nvPr/>
        </p:nvSpPr>
        <p:spPr>
          <a:xfrm>
            <a:off x="457200" y="1920240"/>
            <a:ext cx="9235440" cy="5064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90000"/>
              </a:lnSpc>
              <a:spcBef>
                <a:spcPts val="1001"/>
              </a:spcBef>
            </a:pPr>
            <a:r>
              <a:rPr lang="en-US" altLang="ja-JP" sz="4400" b="0" strike="noStrike" spc="-1" dirty="0" err="1">
                <a:solidFill>
                  <a:srgbClr val="FFFF00"/>
                </a:solidFill>
                <a:latin typeface="Calibri"/>
              </a:rPr>
              <a:t>Tubuh</a:t>
            </a:r>
            <a:r>
              <a:rPr lang="en-US" altLang="ja-JP" sz="4400" b="0" strike="noStrike" spc="-1" dirty="0">
                <a:solidFill>
                  <a:srgbClr val="FFFF00"/>
                </a:solidFill>
                <a:latin typeface="Calibri"/>
              </a:rPr>
              <a:t> Utama/Main Body</a:t>
            </a:r>
            <a:endParaRPr lang="en-US" altLang="ja-JP" sz="4400" spc="-1" dirty="0"/>
          </a:p>
          <a:p>
            <a:pPr algn="just">
              <a:lnSpc>
                <a:spcPct val="90000"/>
              </a:lnSpc>
              <a:spcBef>
                <a:spcPts val="499"/>
              </a:spcBef>
            </a:pPr>
            <a:r>
              <a:rPr lang="en-US" altLang="ja-JP" sz="3600" b="0" strike="noStrike" spc="-1" dirty="0">
                <a:solidFill>
                  <a:srgbClr val="00FF00"/>
                </a:solidFill>
                <a:latin typeface="Calibri"/>
              </a:rPr>
              <a:t>Review </a:t>
            </a:r>
            <a:r>
              <a:rPr lang="en-US" altLang="ja-JP" sz="3600" b="0" strike="noStrike" spc="-1" dirty="0" err="1">
                <a:solidFill>
                  <a:srgbClr val="00FF00"/>
                </a:solidFill>
                <a:latin typeface="Calibri"/>
              </a:rPr>
              <a:t>metode</a:t>
            </a:r>
            <a:r>
              <a:rPr lang="en-US" altLang="ja-JP" sz="3600" b="0" strike="noStrike" spc="-1" dirty="0">
                <a:solidFill>
                  <a:srgbClr val="FFFFFF"/>
                </a:solidFill>
                <a:latin typeface="Calibri"/>
              </a:rPr>
              <a:t> – </a:t>
            </a:r>
            <a:r>
              <a:rPr lang="en-US" altLang="ja-JP" sz="3600" b="0" strike="noStrike" spc="-1" dirty="0" err="1">
                <a:solidFill>
                  <a:srgbClr val="FFFFFF"/>
                </a:solidFill>
                <a:latin typeface="Calibri"/>
              </a:rPr>
              <a:t>deskripsikan</a:t>
            </a:r>
            <a:r>
              <a:rPr lang="en-US" altLang="ja-JP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600" b="0" strike="noStrike" spc="-1" dirty="0" err="1">
                <a:solidFill>
                  <a:srgbClr val="FFFFFF"/>
                </a:solidFill>
                <a:latin typeface="Calibri"/>
              </a:rPr>
              <a:t>langkah-langkah</a:t>
            </a:r>
            <a:r>
              <a:rPr lang="en-US" altLang="ja-JP" sz="3600" b="0" strike="noStrike" spc="-1" dirty="0">
                <a:solidFill>
                  <a:srgbClr val="FFFFFF"/>
                </a:solidFill>
                <a:latin typeface="Calibri"/>
              </a:rPr>
              <a:t> yang </a:t>
            </a:r>
            <a:r>
              <a:rPr lang="en-US" altLang="ja-JP" sz="3600" b="0" strike="noStrike" spc="-1" dirty="0" err="1">
                <a:solidFill>
                  <a:srgbClr val="FFFFFF"/>
                </a:solidFill>
                <a:latin typeface="Calibri"/>
              </a:rPr>
              <a:t>dilalui</a:t>
            </a:r>
            <a:r>
              <a:rPr lang="en-US" altLang="ja-JP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600" b="0" strike="noStrike" spc="-1" dirty="0" err="1">
                <a:solidFill>
                  <a:srgbClr val="FFFFFF"/>
                </a:solidFill>
                <a:latin typeface="Calibri"/>
              </a:rPr>
              <a:t>ketika</a:t>
            </a:r>
            <a:r>
              <a:rPr lang="en-US" altLang="ja-JP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600" b="0" strike="noStrike" spc="-1" dirty="0" err="1">
                <a:solidFill>
                  <a:srgbClr val="FFFFFF"/>
                </a:solidFill>
                <a:latin typeface="Calibri"/>
              </a:rPr>
              <a:t>melakukan</a:t>
            </a:r>
            <a:r>
              <a:rPr lang="en-US" altLang="ja-JP" sz="3600" b="0" strike="noStrike" spc="-1" dirty="0">
                <a:solidFill>
                  <a:srgbClr val="FFFFFF"/>
                </a:solidFill>
                <a:latin typeface="Calibri"/>
              </a:rPr>
              <a:t> review</a:t>
            </a:r>
            <a:endParaRPr lang="en-US" altLang="ja-JP" sz="3600" spc="-1" dirty="0"/>
          </a:p>
          <a:p>
            <a:pPr algn="just">
              <a:lnSpc>
                <a:spcPct val="90000"/>
              </a:lnSpc>
              <a:spcBef>
                <a:spcPts val="499"/>
              </a:spcBef>
            </a:pPr>
            <a:r>
              <a:rPr lang="en-US" altLang="ja-JP" sz="3600" b="0" strike="noStrike" spc="-1" dirty="0">
                <a:solidFill>
                  <a:srgbClr val="00FF00"/>
                </a:solidFill>
                <a:latin typeface="Calibri"/>
              </a:rPr>
              <a:t>Hasil</a:t>
            </a:r>
            <a:r>
              <a:rPr lang="en-US" altLang="ja-JP" sz="3600" b="0" strike="noStrike" spc="-1" dirty="0">
                <a:solidFill>
                  <a:srgbClr val="FFFFFF"/>
                </a:solidFill>
                <a:latin typeface="Calibri"/>
              </a:rPr>
              <a:t> – apa yang </a:t>
            </a:r>
            <a:r>
              <a:rPr lang="en-US" altLang="ja-JP" sz="3600" b="0" strike="noStrike" spc="-1" dirty="0" err="1">
                <a:solidFill>
                  <a:srgbClr val="FFFFFF"/>
                </a:solidFill>
                <a:latin typeface="Calibri"/>
              </a:rPr>
              <a:t>ditemukan</a:t>
            </a:r>
            <a:r>
              <a:rPr lang="en-US" altLang="ja-JP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600" b="0" strike="noStrike" spc="-1" dirty="0" err="1">
                <a:solidFill>
                  <a:srgbClr val="FFFFFF"/>
                </a:solidFill>
                <a:latin typeface="Calibri"/>
              </a:rPr>
              <a:t>ketika</a:t>
            </a:r>
            <a:r>
              <a:rPr lang="en-US" altLang="ja-JP" sz="3600" b="0" strike="noStrike" spc="-1" dirty="0">
                <a:solidFill>
                  <a:srgbClr val="FFFFFF"/>
                </a:solidFill>
                <a:latin typeface="Calibri"/>
              </a:rPr>
              <a:t> review</a:t>
            </a:r>
            <a:endParaRPr lang="en-US" altLang="ja-JP" sz="3600" spc="-1" dirty="0"/>
          </a:p>
          <a:p>
            <a:pPr algn="just">
              <a:lnSpc>
                <a:spcPct val="90000"/>
              </a:lnSpc>
              <a:spcBef>
                <a:spcPts val="499"/>
              </a:spcBef>
            </a:pPr>
            <a:r>
              <a:rPr lang="en-US" altLang="ja-JP" sz="3600" b="0" strike="noStrike" spc="-1" dirty="0" err="1">
                <a:solidFill>
                  <a:srgbClr val="00FF00"/>
                </a:solidFill>
                <a:latin typeface="Calibri"/>
              </a:rPr>
              <a:t>Diskusi</a:t>
            </a:r>
            <a:r>
              <a:rPr lang="en-US" altLang="ja-JP" sz="3600" b="0" strike="noStrike" spc="-1" dirty="0">
                <a:solidFill>
                  <a:srgbClr val="FFFFFF"/>
                </a:solidFill>
                <a:latin typeface="Calibri"/>
              </a:rPr>
              <a:t> – </a:t>
            </a:r>
            <a:r>
              <a:rPr lang="en-US" altLang="ja-JP" sz="3600" b="0" strike="noStrike" spc="-1" dirty="0" err="1">
                <a:solidFill>
                  <a:srgbClr val="FFFFFF"/>
                </a:solidFill>
                <a:latin typeface="Calibri"/>
              </a:rPr>
              <a:t>Implikasi</a:t>
            </a:r>
            <a:r>
              <a:rPr lang="en-US" altLang="ja-JP" sz="3600" b="0" strike="noStrike" spc="-1" dirty="0">
                <a:solidFill>
                  <a:srgbClr val="FFFFFF"/>
                </a:solidFill>
                <a:latin typeface="Calibri"/>
              </a:rPr>
              <a:t> review </a:t>
            </a:r>
            <a:r>
              <a:rPr lang="en-US" altLang="ja-JP" sz="3600" b="0" strike="noStrike" spc="-1" dirty="0" err="1">
                <a:solidFill>
                  <a:srgbClr val="FFFFFF"/>
                </a:solidFill>
                <a:latin typeface="Calibri"/>
              </a:rPr>
              <a:t>kepada</a:t>
            </a:r>
            <a:r>
              <a:rPr lang="en-US" altLang="ja-JP" sz="36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altLang="ja-JP" sz="3600" b="0" strike="noStrike" spc="-1" dirty="0" err="1">
                <a:solidFill>
                  <a:srgbClr val="FFFFFF"/>
                </a:solidFill>
                <a:latin typeface="Calibri"/>
              </a:rPr>
              <a:t>penelitian</a:t>
            </a:r>
            <a:r>
              <a:rPr lang="en-US" altLang="ja-JP" sz="3600" b="0" strike="noStrike" spc="-1" dirty="0">
                <a:solidFill>
                  <a:srgbClr val="FFFFFF"/>
                </a:solidFill>
                <a:latin typeface="Calibri"/>
              </a:rPr>
              <a:t> dan </a:t>
            </a:r>
            <a:r>
              <a:rPr lang="en-US" altLang="ja-JP" sz="3600" b="0" strike="noStrike" spc="-1" dirty="0" err="1">
                <a:solidFill>
                  <a:srgbClr val="FFFFFF"/>
                </a:solidFill>
                <a:latin typeface="Calibri"/>
              </a:rPr>
              <a:t>praktek</a:t>
            </a:r>
            <a:endParaRPr lang="en-US" altLang="ja-JP" sz="3600" b="0" strike="noStrike" spc="-1" dirty="0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90000"/>
              </a:lnSpc>
              <a:spcBef>
                <a:spcPts val="499"/>
              </a:spcBef>
            </a:pPr>
            <a:endParaRPr lang="en-US" altLang="ja-JP" sz="3600" spc="-1" dirty="0"/>
          </a:p>
          <a:p>
            <a:pPr algn="just">
              <a:lnSpc>
                <a:spcPct val="90000"/>
              </a:lnSpc>
              <a:spcBef>
                <a:spcPts val="1001"/>
              </a:spcBef>
            </a:pPr>
            <a:r>
              <a:rPr lang="en-US" altLang="ja-JP" sz="4400" b="0" strike="noStrike" spc="-1" dirty="0">
                <a:solidFill>
                  <a:srgbClr val="FFFF00"/>
                </a:solidFill>
                <a:latin typeface="Calibri"/>
              </a:rPr>
              <a:t>Kesimpulan/Conclusions</a:t>
            </a:r>
            <a:endParaRPr lang="en-US" sz="3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834884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Shape 1"/>
          <p:cNvSpPr txBox="1"/>
          <p:nvPr/>
        </p:nvSpPr>
        <p:spPr>
          <a:xfrm>
            <a:off x="182880" y="365760"/>
            <a:ext cx="6309360" cy="942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6000" b="0" strike="noStrike" spc="-1">
                <a:solidFill>
                  <a:srgbClr val="FFFFFF"/>
                </a:solidFill>
                <a:latin typeface="Arial"/>
              </a:rPr>
              <a:t>Contoh</a:t>
            </a:r>
          </a:p>
        </p:txBody>
      </p:sp>
      <p:pic>
        <p:nvPicPr>
          <p:cNvPr id="253" name="Picture 252"/>
          <p:cNvPicPr/>
          <p:nvPr/>
        </p:nvPicPr>
        <p:blipFill>
          <a:blip r:embed="rId2"/>
          <a:stretch/>
        </p:blipFill>
        <p:spPr>
          <a:xfrm>
            <a:off x="457200" y="1920240"/>
            <a:ext cx="6858000" cy="4947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Shape 1"/>
          <p:cNvSpPr txBox="1"/>
          <p:nvPr/>
        </p:nvSpPr>
        <p:spPr>
          <a:xfrm>
            <a:off x="91440" y="365760"/>
            <a:ext cx="6492240" cy="942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6000" b="0" strike="noStrike" spc="-1">
                <a:solidFill>
                  <a:srgbClr val="FFFFFF"/>
                </a:solidFill>
                <a:latin typeface="Arial"/>
              </a:rPr>
              <a:t>Abstrak</a:t>
            </a:r>
          </a:p>
        </p:txBody>
      </p:sp>
      <p:sp>
        <p:nvSpPr>
          <p:cNvPr id="255" name="TextShape 2"/>
          <p:cNvSpPr txBox="1"/>
          <p:nvPr/>
        </p:nvSpPr>
        <p:spPr>
          <a:xfrm>
            <a:off x="548640" y="2011680"/>
            <a:ext cx="9052560" cy="3786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4400" b="0" strike="noStrike" spc="-1">
                <a:solidFill>
                  <a:srgbClr val="FFFFFF"/>
                </a:solidFill>
                <a:latin typeface="Arial"/>
              </a:rPr>
              <a:t>Abstract/Abstrak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0" strike="noStrike" spc="-1">
                <a:solidFill>
                  <a:srgbClr val="FFFFFF"/>
                </a:solidFill>
                <a:latin typeface="Arial"/>
              </a:rPr>
              <a:t>Context/Konteks Review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0" strike="noStrike" spc="-1">
                <a:solidFill>
                  <a:srgbClr val="FFFFFF"/>
                </a:solidFill>
                <a:latin typeface="Arial"/>
              </a:rPr>
              <a:t>Objectives/Objektif Review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0" strike="noStrike" spc="-1">
                <a:solidFill>
                  <a:srgbClr val="FFFFFF"/>
                </a:solidFill>
                <a:latin typeface="Arial"/>
              </a:rPr>
              <a:t>Methods/Metode Review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0" strike="noStrike" spc="-1">
                <a:solidFill>
                  <a:srgbClr val="FFFFFF"/>
                </a:solidFill>
                <a:latin typeface="Arial"/>
              </a:rPr>
              <a:t>Results/Hasil Review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0" strike="noStrike" spc="-1">
                <a:solidFill>
                  <a:srgbClr val="FFFFFF"/>
                </a:solidFill>
                <a:latin typeface="Arial"/>
              </a:rPr>
              <a:t>Conclusion/Kesimpulan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0" strike="noStrike" spc="-1">
                <a:solidFill>
                  <a:srgbClr val="FFFFFF"/>
                </a:solidFill>
                <a:latin typeface="Arial"/>
              </a:rPr>
              <a:t>Key Words/Kata Kunci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extShape 1"/>
          <p:cNvSpPr txBox="1"/>
          <p:nvPr/>
        </p:nvSpPr>
        <p:spPr>
          <a:xfrm>
            <a:off x="182880" y="365760"/>
            <a:ext cx="6309360" cy="855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5400" b="1" strike="noStrike" spc="-1">
                <a:solidFill>
                  <a:srgbClr val="FFFFFF"/>
                </a:solidFill>
                <a:latin typeface="Arial"/>
              </a:rPr>
              <a:t>Contoh</a:t>
            </a:r>
          </a:p>
        </p:txBody>
      </p:sp>
      <p:sp>
        <p:nvSpPr>
          <p:cNvPr id="257" name="TextShape 2"/>
          <p:cNvSpPr txBox="1"/>
          <p:nvPr/>
        </p:nvSpPr>
        <p:spPr>
          <a:xfrm>
            <a:off x="548640" y="2103120"/>
            <a:ext cx="9052560" cy="4450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/>
            <a:r>
              <a:rPr lang="en-US" sz="2800" b="1" strike="noStrike" spc="-1" dirty="0" err="1">
                <a:solidFill>
                  <a:srgbClr val="00FF00"/>
                </a:solidFill>
                <a:latin typeface="Arial"/>
              </a:rPr>
              <a:t>Konteks</a:t>
            </a:r>
            <a:r>
              <a:rPr lang="en-US" sz="2800" b="1" strike="noStrike" spc="-1" dirty="0">
                <a:solidFill>
                  <a:srgbClr val="00FF00"/>
                </a:solidFill>
                <a:latin typeface="Arial"/>
              </a:rPr>
              <a:t>/Background</a:t>
            </a:r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  <a:p>
            <a:pPr algn="just"/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Konteks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: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Prediksi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akurate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di mana fault (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kesalahan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) yang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sering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terjadi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di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dalam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kode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dapat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membantu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pengujian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langsung,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mengurangi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biaya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, dan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meningkatkan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kualitas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software.</a:t>
            </a:r>
          </a:p>
          <a:p>
            <a:pPr algn="just"/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  <a:p>
            <a:pPr algn="just"/>
            <a:r>
              <a:rPr lang="en-US" sz="2800" b="1" strike="noStrike" spc="-1" dirty="0">
                <a:solidFill>
                  <a:srgbClr val="00FF00"/>
                </a:solidFill>
                <a:latin typeface="Arial"/>
              </a:rPr>
              <a:t>Objective/</a:t>
            </a:r>
            <a:r>
              <a:rPr lang="en-US" sz="2800" b="1" strike="noStrike" spc="-1" dirty="0" err="1">
                <a:solidFill>
                  <a:srgbClr val="00FF00"/>
                </a:solidFill>
                <a:latin typeface="Arial"/>
              </a:rPr>
              <a:t>Objektif</a:t>
            </a:r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  <a:p>
            <a:pPr algn="just"/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Objektif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: Kami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menginvestigasi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bagaimana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konteks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model,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variabel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mandiri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digunakan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, dan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teknik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permodelan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digunakan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mempengaruhi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performa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prediksi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 fault (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Arial"/>
              </a:rPr>
              <a:t>kesalahan</a:t>
            </a:r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Shape 1"/>
          <p:cNvSpPr txBox="1"/>
          <p:nvPr/>
        </p:nvSpPr>
        <p:spPr>
          <a:xfrm>
            <a:off x="182880" y="365760"/>
            <a:ext cx="6309360" cy="855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5400" b="1" strike="noStrike" spc="-1">
                <a:solidFill>
                  <a:srgbClr val="FFFFFF"/>
                </a:solidFill>
                <a:latin typeface="Arial"/>
              </a:rPr>
              <a:t>Contoh</a:t>
            </a:r>
          </a:p>
        </p:txBody>
      </p:sp>
      <p:sp>
        <p:nvSpPr>
          <p:cNvPr id="259" name="TextShape 2"/>
          <p:cNvSpPr txBox="1"/>
          <p:nvPr/>
        </p:nvSpPr>
        <p:spPr>
          <a:xfrm>
            <a:off x="548640" y="2103120"/>
            <a:ext cx="9052560" cy="2864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/>
            <a:r>
              <a:rPr lang="en-US" sz="3600" b="1" strike="noStrike" spc="-1" dirty="0">
                <a:solidFill>
                  <a:srgbClr val="00FF00"/>
                </a:solidFill>
                <a:latin typeface="Arial"/>
              </a:rPr>
              <a:t>Methods/</a:t>
            </a:r>
            <a:r>
              <a:rPr lang="en-US" sz="3600" b="1" strike="noStrike" spc="-1" dirty="0" err="1">
                <a:solidFill>
                  <a:srgbClr val="00FF00"/>
                </a:solidFill>
                <a:latin typeface="Arial"/>
              </a:rPr>
              <a:t>Metode</a:t>
            </a:r>
            <a:endParaRPr lang="en-US" sz="3600" b="0" strike="noStrike" spc="-1" dirty="0">
              <a:solidFill>
                <a:srgbClr val="FFFFFF"/>
              </a:solidFill>
              <a:latin typeface="Arial"/>
            </a:endParaRPr>
          </a:p>
          <a:p>
            <a:pPr algn="just"/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Metode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: Kami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menggunakan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600" i="1" strike="noStrike" spc="-1" dirty="0">
                <a:solidFill>
                  <a:srgbClr val="FFFFFF"/>
                </a:solidFill>
                <a:latin typeface="Arial"/>
              </a:rPr>
              <a:t>Systematic Literature Review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untuk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identifikasi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208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prediksi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kesalahan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dipubulikasi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dari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Januari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2000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sampai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Desember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2010. Kami men-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sintesis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hasil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dari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36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memiliki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kriteria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3600" strike="noStrike" spc="-1" dirty="0" err="1">
                <a:solidFill>
                  <a:srgbClr val="FFFFFF"/>
                </a:solidFill>
                <a:latin typeface="Arial"/>
              </a:rPr>
              <a:t>sudah</a:t>
            </a:r>
            <a:r>
              <a:rPr lang="en-US" sz="3600" strike="noStrike" spc="-1" dirty="0">
                <a:solidFill>
                  <a:srgbClr val="FFFFFF"/>
                </a:solidFill>
                <a:latin typeface="Arial"/>
              </a:rPr>
              <a:t> kami buat.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extShape 1"/>
          <p:cNvSpPr txBox="1"/>
          <p:nvPr/>
        </p:nvSpPr>
        <p:spPr>
          <a:xfrm>
            <a:off x="182880" y="365760"/>
            <a:ext cx="6309360" cy="855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5400" b="1" strike="noStrike" spc="-1">
                <a:solidFill>
                  <a:srgbClr val="FFFFFF"/>
                </a:solidFill>
                <a:latin typeface="Arial"/>
              </a:rPr>
              <a:t>Contoh</a:t>
            </a:r>
          </a:p>
        </p:txBody>
      </p:sp>
      <p:sp>
        <p:nvSpPr>
          <p:cNvPr id="261" name="TextShape 2"/>
          <p:cNvSpPr txBox="1"/>
          <p:nvPr/>
        </p:nvSpPr>
        <p:spPr>
          <a:xfrm>
            <a:off x="548640" y="2103120"/>
            <a:ext cx="9052560" cy="4450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/>
            <a:r>
              <a:rPr lang="en-US" sz="2800" b="1" strike="noStrike" spc="-1" dirty="0">
                <a:solidFill>
                  <a:srgbClr val="00FF00"/>
                </a:solidFill>
                <a:latin typeface="Arial"/>
              </a:rPr>
              <a:t>Result/Hasil</a:t>
            </a:r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  <a:p>
            <a:pPr algn="just"/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Hasil: Model yang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berjalan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secara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baik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adalah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berasal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dari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teknik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modeling simple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seperti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Naive Bayes atau Logistic Regression. </a:t>
            </a:r>
          </a:p>
          <a:p>
            <a:pPr algn="just"/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  <a:p>
            <a:pPr algn="just"/>
            <a:r>
              <a:rPr lang="en-US" sz="2800" b="1" strike="noStrike" spc="-1" dirty="0">
                <a:solidFill>
                  <a:srgbClr val="00FF00"/>
                </a:solidFill>
                <a:latin typeface="Arial"/>
              </a:rPr>
              <a:t>Conclusion/Kesimpulan</a:t>
            </a:r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  <a:p>
            <a:pPr algn="just"/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Kesimpulan: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Metodologi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digunakan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untuk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membangun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model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sepertinya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mempengaruhi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performa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.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Meskipun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ada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beberapa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set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dari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penelitian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prediksi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kesalahan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yang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memiliki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i="1" strike="noStrike" spc="-1" dirty="0">
                <a:solidFill>
                  <a:srgbClr val="FFFFFF"/>
                </a:solidFill>
                <a:latin typeface="Arial"/>
              </a:rPr>
              <a:t>confidence </a:t>
            </a:r>
            <a:r>
              <a:rPr lang="en-US" sz="2800" strike="noStrike" spc="-1" dirty="0">
                <a:solidFill>
                  <a:srgbClr val="FFFFFF"/>
                </a:solidFill>
                <a:latin typeface="Arial"/>
              </a:rPr>
              <a:t>yang </a:t>
            </a:r>
            <a:r>
              <a:rPr lang="en-US" sz="2800" strike="noStrike" spc="-1" dirty="0" err="1">
                <a:solidFill>
                  <a:srgbClr val="FFFFFF"/>
                </a:solidFill>
                <a:latin typeface="Arial"/>
              </a:rPr>
              <a:t>memungkinkan</a:t>
            </a:r>
            <a:endParaRPr lang="en-US" sz="280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5A4B9-35D3-4EE8-89F4-AD2BB4071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</p:spPr>
        <p:txBody>
          <a:bodyPr/>
          <a:lstStyle/>
          <a:p>
            <a:r>
              <a:rPr kumimoji="1" lang="en-US" altLang="ja-JP" b="1" dirty="0" err="1">
                <a:solidFill>
                  <a:schemeClr val="bg1"/>
                </a:solidFill>
              </a:rPr>
              <a:t>Contoh</a:t>
            </a:r>
            <a:r>
              <a:rPr kumimoji="1" lang="en-US" altLang="ja-JP" b="1" dirty="0">
                <a:solidFill>
                  <a:schemeClr val="bg1"/>
                </a:solidFill>
              </a:rPr>
              <a:t> Lain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2D11E14-E1DE-4B38-9154-8355D95C0E88}"/>
              </a:ext>
            </a:extLst>
          </p:cNvPr>
          <p:cNvGrpSpPr/>
          <p:nvPr/>
        </p:nvGrpSpPr>
        <p:grpSpPr>
          <a:xfrm>
            <a:off x="0" y="1563120"/>
            <a:ext cx="7635242" cy="5348559"/>
            <a:chOff x="960118" y="1555161"/>
            <a:chExt cx="9120507" cy="60045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1E48061-A97A-430A-AF3A-7CC740CAA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025" y="1555161"/>
              <a:ext cx="7086600" cy="6004514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74D00C6-8354-4C68-9DA6-901C171E16A5}"/>
                </a:ext>
              </a:extLst>
            </p:cNvPr>
            <p:cNvCxnSpPr/>
            <p:nvPr/>
          </p:nvCxnSpPr>
          <p:spPr>
            <a:xfrm>
              <a:off x="960120" y="2270760"/>
              <a:ext cx="2033905" cy="0"/>
            </a:xfrm>
            <a:prstGeom prst="straightConnector1">
              <a:avLst/>
            </a:prstGeom>
            <a:ln w="1016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CFEC4F1-94A0-46F0-BD24-5CB48165903D}"/>
                </a:ext>
              </a:extLst>
            </p:cNvPr>
            <p:cNvCxnSpPr/>
            <p:nvPr/>
          </p:nvCxnSpPr>
          <p:spPr>
            <a:xfrm>
              <a:off x="960119" y="4922520"/>
              <a:ext cx="2033905" cy="0"/>
            </a:xfrm>
            <a:prstGeom prst="straightConnector1">
              <a:avLst/>
            </a:prstGeom>
            <a:ln w="1016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29CE281-45D0-4F16-B4AB-D06A0585AAF0}"/>
                </a:ext>
              </a:extLst>
            </p:cNvPr>
            <p:cNvCxnSpPr/>
            <p:nvPr/>
          </p:nvCxnSpPr>
          <p:spPr>
            <a:xfrm>
              <a:off x="960118" y="6400800"/>
              <a:ext cx="2033905" cy="0"/>
            </a:xfrm>
            <a:prstGeom prst="straightConnector1">
              <a:avLst/>
            </a:prstGeom>
            <a:ln w="1016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73D24EF-2645-4D25-BB39-7F161FE97157}"/>
              </a:ext>
            </a:extLst>
          </p:cNvPr>
          <p:cNvSpPr txBox="1"/>
          <p:nvPr/>
        </p:nvSpPr>
        <p:spPr>
          <a:xfrm>
            <a:off x="7866189" y="932220"/>
            <a:ext cx="1935480" cy="590931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ja-JP" dirty="0">
                <a:solidFill>
                  <a:schemeClr val="bg1"/>
                </a:solidFill>
              </a:rPr>
              <a:t>David </a:t>
            </a:r>
            <a:r>
              <a:rPr lang="en-US" altLang="ja-JP" dirty="0" err="1">
                <a:solidFill>
                  <a:schemeClr val="bg1"/>
                </a:solidFill>
              </a:rPr>
              <a:t>Budgen</a:t>
            </a:r>
            <a:r>
              <a:rPr lang="en-US" altLang="ja-JP" dirty="0">
                <a:solidFill>
                  <a:schemeClr val="bg1"/>
                </a:solidFill>
              </a:rPr>
              <a:t> and Pearl Brereton. 2006. Performing systematic literature reviews in software engineering. In </a:t>
            </a:r>
            <a:r>
              <a:rPr lang="en-US" altLang="ja-JP" i="1" dirty="0">
                <a:solidFill>
                  <a:schemeClr val="bg1"/>
                </a:solidFill>
              </a:rPr>
              <a:t>Proceedings of the 28th international conference on Software engineering</a:t>
            </a:r>
            <a:r>
              <a:rPr lang="en-US" altLang="ja-JP" dirty="0">
                <a:solidFill>
                  <a:schemeClr val="bg1"/>
                </a:solidFill>
              </a:rPr>
              <a:t> (ICSE '06). ACM, New York, NY, USA, 1051-1052. DOI: https://doi.org/10.1145/1134285.1134500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3666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6ADFD-2519-48DA-B14C-CDE7CB986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 err="1">
                <a:solidFill>
                  <a:schemeClr val="bg1"/>
                </a:solidFill>
              </a:rPr>
              <a:t>Contoh</a:t>
            </a:r>
            <a:r>
              <a:rPr kumimoji="1" lang="en-US" altLang="ja-JP" b="1" dirty="0">
                <a:solidFill>
                  <a:schemeClr val="bg1"/>
                </a:solidFill>
              </a:rPr>
              <a:t> Lain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62898E2-0207-4737-AF4C-BC593CBCAD19}"/>
              </a:ext>
            </a:extLst>
          </p:cNvPr>
          <p:cNvGrpSpPr/>
          <p:nvPr/>
        </p:nvGrpSpPr>
        <p:grpSpPr>
          <a:xfrm>
            <a:off x="0" y="2352767"/>
            <a:ext cx="10080625" cy="3902922"/>
            <a:chOff x="0" y="2352767"/>
            <a:chExt cx="10080625" cy="390292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91ED83D-C440-44ED-A33D-6BB2DD7E3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352767"/>
              <a:ext cx="10080625" cy="390292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0609C5B-0D4C-4A48-8CA7-1CAB8ADA75E8}"/>
                </a:ext>
              </a:extLst>
            </p:cNvPr>
            <p:cNvSpPr/>
            <p:nvPr/>
          </p:nvSpPr>
          <p:spPr>
            <a:xfrm>
              <a:off x="137160" y="2383247"/>
              <a:ext cx="883920" cy="375193"/>
            </a:xfrm>
            <a:prstGeom prst="rect">
              <a:avLst/>
            </a:prstGeom>
            <a:noFill/>
            <a:ln w="889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BC3CD27-D323-4F55-A3A9-B1ED1217F0FE}"/>
                </a:ext>
              </a:extLst>
            </p:cNvPr>
            <p:cNvSpPr/>
            <p:nvPr/>
          </p:nvSpPr>
          <p:spPr>
            <a:xfrm>
              <a:off x="106680" y="3203374"/>
              <a:ext cx="883920" cy="375193"/>
            </a:xfrm>
            <a:prstGeom prst="rect">
              <a:avLst/>
            </a:prstGeom>
            <a:noFill/>
            <a:ln w="889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9C58F9-3DB7-4E53-A74E-580CC25AF3BF}"/>
                </a:ext>
              </a:extLst>
            </p:cNvPr>
            <p:cNvSpPr/>
            <p:nvPr/>
          </p:nvSpPr>
          <p:spPr>
            <a:xfrm>
              <a:off x="31560" y="3795077"/>
              <a:ext cx="883920" cy="375193"/>
            </a:xfrm>
            <a:prstGeom prst="rect">
              <a:avLst/>
            </a:prstGeom>
            <a:noFill/>
            <a:ln w="889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0810D0E-52F8-43EE-BD20-B495765047E0}"/>
                </a:ext>
              </a:extLst>
            </p:cNvPr>
            <p:cNvSpPr/>
            <p:nvPr/>
          </p:nvSpPr>
          <p:spPr>
            <a:xfrm>
              <a:off x="138240" y="5017763"/>
              <a:ext cx="1004760" cy="375193"/>
            </a:xfrm>
            <a:prstGeom prst="rect">
              <a:avLst/>
            </a:prstGeom>
            <a:noFill/>
            <a:ln w="889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529999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Shape 1"/>
          <p:cNvSpPr txBox="1"/>
          <p:nvPr/>
        </p:nvSpPr>
        <p:spPr>
          <a:xfrm>
            <a:off x="91440" y="348840"/>
            <a:ext cx="6400800" cy="1114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3600" b="0" strike="noStrike" spc="-1">
                <a:solidFill>
                  <a:srgbClr val="FFFFFF"/>
                </a:solidFill>
                <a:latin typeface="Arial"/>
              </a:rPr>
              <a:t>2. Publikasi SLR di Jurnal yang Tepat</a:t>
            </a:r>
          </a:p>
        </p:txBody>
      </p:sp>
      <p:sp>
        <p:nvSpPr>
          <p:cNvPr id="263" name="TextShape 2"/>
          <p:cNvSpPr txBox="1"/>
          <p:nvPr/>
        </p:nvSpPr>
        <p:spPr>
          <a:xfrm>
            <a:off x="548640" y="2103120"/>
            <a:ext cx="9052560" cy="4497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strike="noStrike" spc="-1" dirty="0" err="1">
                <a:solidFill>
                  <a:srgbClr val="FFFFFF"/>
                </a:solidFill>
                <a:latin typeface="Calibri"/>
              </a:rPr>
              <a:t>Beberapa</a:t>
            </a:r>
            <a:r>
              <a:rPr lang="en-US" sz="28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Calibri"/>
              </a:rPr>
              <a:t>jurnal</a:t>
            </a:r>
            <a:r>
              <a:rPr lang="en-US" sz="2800" b="0" strike="noStrike" spc="-1" dirty="0">
                <a:solidFill>
                  <a:srgbClr val="FFFFFF"/>
                </a:solidFill>
                <a:latin typeface="Calibri"/>
              </a:rPr>
              <a:t> dan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Calibri"/>
              </a:rPr>
              <a:t>konferensi</a:t>
            </a:r>
            <a:r>
              <a:rPr lang="en-US" sz="28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Calibri"/>
              </a:rPr>
              <a:t>hanya</a:t>
            </a:r>
            <a:r>
              <a:rPr lang="en-US" sz="28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Calibri"/>
              </a:rPr>
              <a:t>mengizinkan</a:t>
            </a:r>
            <a:r>
              <a:rPr lang="en-US" sz="28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Calibri"/>
              </a:rPr>
              <a:t>topik</a:t>
            </a:r>
            <a:r>
              <a:rPr lang="en-US" sz="28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Calibri"/>
              </a:rPr>
              <a:t>tertentu</a:t>
            </a:r>
            <a:r>
              <a:rPr lang="en-US" sz="28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Calibri"/>
              </a:rPr>
              <a:t>dalam</a:t>
            </a:r>
            <a:r>
              <a:rPr lang="en-US" sz="2800" b="0" strike="noStrike" spc="-1" dirty="0">
                <a:solidFill>
                  <a:srgbClr val="FFFFFF"/>
                </a:solidFill>
                <a:latin typeface="Calibri"/>
              </a:rPr>
              <a:t> SLR:</a:t>
            </a:r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1" strike="noStrike" spc="-1" dirty="0">
                <a:solidFill>
                  <a:srgbClr val="00FF00"/>
                </a:solidFill>
                <a:latin typeface="Calibri"/>
              </a:rPr>
              <a:t>Information &amp; Software Technology</a:t>
            </a:r>
            <a:r>
              <a:rPr lang="en-US" sz="28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Calibri"/>
              </a:rPr>
              <a:t>mempunyai</a:t>
            </a:r>
            <a:r>
              <a:rPr lang="en-US" sz="2800" b="0" strike="noStrike" spc="-1" dirty="0">
                <a:solidFill>
                  <a:srgbClr val="FFFFFF"/>
                </a:solidFill>
                <a:latin typeface="Calibri"/>
              </a:rPr>
              <a:t> editor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Calibri"/>
              </a:rPr>
              <a:t>khusus</a:t>
            </a:r>
            <a:r>
              <a:rPr lang="en-US" sz="2800" b="0" strike="noStrike" spc="-1" dirty="0">
                <a:solidFill>
                  <a:srgbClr val="FFFFFF"/>
                </a:solidFill>
                <a:latin typeface="Calibri"/>
              </a:rPr>
              <a:t> SLR</a:t>
            </a:r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1" strike="noStrike" spc="-1" dirty="0">
                <a:solidFill>
                  <a:srgbClr val="00FF00"/>
                </a:solidFill>
                <a:latin typeface="Calibri"/>
              </a:rPr>
              <a:t>Journal of Systems and Software</a:t>
            </a:r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1" strike="noStrike" spc="-1" dirty="0">
                <a:solidFill>
                  <a:srgbClr val="00FF00"/>
                </a:solidFill>
                <a:latin typeface="Calibri"/>
              </a:rPr>
              <a:t>Expert Systems with Applications</a:t>
            </a:r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1" strike="noStrike" spc="-1" dirty="0">
                <a:solidFill>
                  <a:srgbClr val="00FF00"/>
                </a:solidFill>
                <a:latin typeface="Calibri"/>
              </a:rPr>
              <a:t>IEEE Transactions on Software Engineering</a:t>
            </a:r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1" strike="noStrike" spc="-1" dirty="0">
                <a:solidFill>
                  <a:srgbClr val="00FF00"/>
                </a:solidFill>
                <a:latin typeface="Calibri"/>
              </a:rPr>
              <a:t>International Symposium on Empirical Software Engineering &amp; Measurement (ESEM)</a:t>
            </a:r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  <a:p>
            <a:pPr marL="216000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1" strike="noStrike" spc="-1" dirty="0">
                <a:solidFill>
                  <a:srgbClr val="00FF00"/>
                </a:solidFill>
                <a:latin typeface="Calibri"/>
              </a:rPr>
              <a:t>International Conference on Evaluation &amp; Assessment in Software Engineering (EASE)</a:t>
            </a:r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E814C4-7B00-42C8-A8C9-8261DBACAE74}"/>
              </a:ext>
            </a:extLst>
          </p:cNvPr>
          <p:cNvSpPr txBox="1"/>
          <p:nvPr/>
        </p:nvSpPr>
        <p:spPr>
          <a:xfrm>
            <a:off x="1295400" y="2956560"/>
            <a:ext cx="6858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600" dirty="0" err="1">
                <a:solidFill>
                  <a:schemeClr val="bg1"/>
                </a:solidFill>
              </a:rPr>
              <a:t>Bersambung</a:t>
            </a:r>
            <a:r>
              <a:rPr kumimoji="1" lang="en-US" altLang="ja-JP" sz="6600" dirty="0">
                <a:solidFill>
                  <a:schemeClr val="bg1"/>
                </a:solidFill>
              </a:rPr>
              <a:t> …</a:t>
            </a:r>
            <a:endParaRPr kumimoji="1" lang="ja-JP" altLang="en-US" sz="6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nature</Template>
  <TotalTime>270</TotalTime>
  <Words>1990</Words>
  <Application>Microsoft Office PowerPoint</Application>
  <PresentationFormat>Custom</PresentationFormat>
  <Paragraphs>326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50</vt:i4>
      </vt:variant>
    </vt:vector>
  </HeadingPairs>
  <TitlesOfParts>
    <vt:vector size="66" baseType="lpstr">
      <vt:lpstr>DejaVu Sans</vt:lpstr>
      <vt:lpstr>Microsoft YaHei</vt:lpstr>
      <vt:lpstr>ＭＳ Ｐゴシック</vt:lpstr>
      <vt:lpstr>Noto Sans</vt:lpstr>
      <vt:lpstr>StarSymbol</vt:lpstr>
      <vt:lpstr>times new roman,times</vt:lpstr>
      <vt:lpstr>Arial</vt:lpstr>
      <vt:lpstr>Arial Black</vt:lpstr>
      <vt:lpstr>Book Antiqua</vt:lpstr>
      <vt:lpstr>Calibri</vt:lpstr>
      <vt:lpstr>Symbol</vt:lpstr>
      <vt:lpstr>Wingdings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Framing Rumusan Masalah</vt:lpstr>
      <vt:lpstr>Merencanakan Pencarian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 Lain</vt:lpstr>
      <vt:lpstr>Contoh Lain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dc:description/>
  <cp:lastModifiedBy>ALAUDDIN MAULANA HIRZAN -</cp:lastModifiedBy>
  <cp:revision>68</cp:revision>
  <dcterms:created xsi:type="dcterms:W3CDTF">2018-09-27T13:06:39Z</dcterms:created>
  <dcterms:modified xsi:type="dcterms:W3CDTF">2018-09-30T20:54:57Z</dcterms:modified>
  <dc:language>en-US</dc:language>
</cp:coreProperties>
</file>