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media/image9.png" ContentType="image/png"/>
  <Override PartName="/ppt/media/image8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Masters/slideMaster5.xml" ContentType="application/vnd.openxmlformats-officedocument.presentationml.slideMaster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5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8.xml" ContentType="application/vnd.openxmlformats-officedocument.presentationml.slide+xml"/>
  <Override PartName="/ppt/slides/slide13.xml" ContentType="application/vnd.openxmlformats-officedocument.presentationml.slide+xml"/>
  <Override PartName="/ppt/slides/slide37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10.xml" ContentType="application/vnd.openxmlformats-officedocument.presentationml.slide+xml"/>
  <Override PartName="/ppt/slides/slide35.xml" ContentType="application/vnd.openxmlformats-officedocument.presentationml.slide+xml"/>
  <Override PartName="/ppt/slides/slide11.xml" ContentType="application/vnd.openxmlformats-officedocument.presentationml.slide+xml"/>
  <Override PartName="/ppt/slides/slide36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38.xml.rels" ContentType="application/vnd.openxmlformats-package.relationships+xml"/>
  <Override PartName="/ppt/slides/_rels/slide3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34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3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35.xml.rels" ContentType="application/vnd.openxmlformats-package.relationships+xml"/>
  <Override PartName="/ppt/slides/_rels/slide5.xml.rels" ContentType="application/vnd.openxmlformats-package.relationships+xml"/>
  <Override PartName="/ppt/slides/_rels/slide36.xml.rels" ContentType="application/vnd.openxmlformats-package.relationships+xml"/>
  <Override PartName="/ppt/slides/_rels/slide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30.xml.rels" ContentType="application/vnd.openxmlformats-package.relationships+xml"/>
  <Override PartName="/ppt/slides/_rels/slide25.xml.rels" ContentType="application/vnd.openxmlformats-package.relationships+xml"/>
  <Override PartName="/ppt/slides/_rels/slide31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32.xml.rels" ContentType="application/vnd.openxmlformats-package.relationships+xml"/>
  <Override PartName="/ppt/slides/_rels/slide28.xml.rels" ContentType="application/vnd.openxmlformats-package.relationships+xml"/>
  <Override PartName="/ppt/slides/_rels/slide10.xml.rels" ContentType="application/vnd.openxmlformats-package.relationships+xml"/>
  <Override PartName="/ppt/slides/_rels/slide29.xml.rels" ContentType="application/vnd.openxmlformats-package.relationships+xml"/>
  <Override PartName="/ppt/slides/slide17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19983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99760" y="301320"/>
            <a:ext cx="107982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25088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790200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9976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25088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790200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99760" y="301320"/>
            <a:ext cx="107982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25088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790200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9976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25088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790200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599760" y="301320"/>
            <a:ext cx="107982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25088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790200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59976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425088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790200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599760" y="301320"/>
            <a:ext cx="107982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25088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790200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59976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body"/>
          </p:nvPr>
        </p:nvSpPr>
        <p:spPr>
          <a:xfrm>
            <a:off x="425088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body"/>
          </p:nvPr>
        </p:nvSpPr>
        <p:spPr>
          <a:xfrm>
            <a:off x="790200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ubTitle"/>
          </p:nvPr>
        </p:nvSpPr>
        <p:spPr>
          <a:xfrm>
            <a:off x="599760" y="301320"/>
            <a:ext cx="107982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25088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790200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body"/>
          </p:nvPr>
        </p:nvSpPr>
        <p:spPr>
          <a:xfrm>
            <a:off x="59976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8" name="PlaceHolder 6"/>
          <p:cNvSpPr>
            <a:spLocks noGrp="1"/>
          </p:cNvSpPr>
          <p:nvPr>
            <p:ph type="body"/>
          </p:nvPr>
        </p:nvSpPr>
        <p:spPr>
          <a:xfrm>
            <a:off x="425088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9" name="PlaceHolder 7"/>
          <p:cNvSpPr>
            <a:spLocks noGrp="1"/>
          </p:cNvSpPr>
          <p:nvPr>
            <p:ph type="body"/>
          </p:nvPr>
        </p:nvSpPr>
        <p:spPr>
          <a:xfrm>
            <a:off x="790200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99040" y="121320"/>
            <a:ext cx="10797120" cy="126072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599040" y="1920240"/>
            <a:ext cx="10738080" cy="466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49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548640" y="301320"/>
            <a:ext cx="10797120" cy="445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0" lang="en-US" sz="6000" spc="-1" strike="noStrike">
                <a:solidFill>
                  <a:srgbClr val="04617b"/>
                </a:solidFill>
                <a:latin typeface="Source Sans Pro Light"/>
                <a:ea typeface="DejaVu Sans"/>
              </a:rPr>
              <a:t>TIS13531 METODOLOGI PENELITIAN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552960" y="5216400"/>
            <a:ext cx="10788480" cy="154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3600" spc="-1" strike="noStrike">
                <a:solidFill>
                  <a:srgbClr val="dbf5f9"/>
                </a:solidFill>
                <a:latin typeface="Source Sans Pro"/>
                <a:ea typeface="DejaVu Sans"/>
              </a:rPr>
              <a:t>Minggu 12 – Metode Penelitian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Metode Penelitian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Teknik Pengumpulan Data</a:t>
            </a:r>
            <a:endParaRPr b="0" lang="en-US" sz="32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Instrumen Pengumpulan Data</a:t>
            </a:r>
            <a:endParaRPr b="0" lang="en-US" sz="28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Teknik Pra-Pemrosesan Data</a:t>
            </a:r>
            <a:endParaRPr b="0" lang="en-US" sz="28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Teknik Pemrosesan Data (tergantung bidang)</a:t>
            </a:r>
            <a:endParaRPr b="0" lang="en-US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Metode/Algoritma Yang Diusulkan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Pengujian dan Validasi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Bagian Bab 3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Di bagian ini semuanya murni berupa perencanaan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Eksekusi Observasi, Eksperimen, atau Survey dilakukan ketika Bab 4 dimulai. Dikarenakan menunggu persetujuan dari Dosen Penguji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Jika proposal diterima mahasiswa bisa langsung melakukan eksekusi pengumpulan data. Khususnya survey, dan observasi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 fontScale="59000"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Teknik Pengumpulan Data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Ketika kita akan melakukan penelitian, kita pasti memerlukan yang namanya data.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bisa dikumpulkan dengan cara:</a:t>
            </a:r>
            <a:endParaRPr b="0" lang="en-US" sz="32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Survei</a:t>
            </a:r>
            <a:endParaRPr b="0" lang="en-US" sz="28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</a:t>
            </a:r>
            <a:endParaRPr b="0" lang="en-US" sz="28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Eksperimen</a:t>
            </a:r>
            <a:endParaRPr b="0" lang="en-US" sz="28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Minta Dari Sumber Yang Terpercaya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Teknik Survey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Sesuai dengan namanya, teknik ini mengumpulkan pendapat orang-orang untuk dijadikan data.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Dikarenakan sumber yang tidak terbatas (jumlah orangnya terlalu banyak), survey hanya mengambil sebagian data. Ini disebut sebagai sampel.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Ilustrasi</a:t>
            </a:r>
            <a:endParaRPr b="0" lang="en-US" sz="6000" spc="-1" strike="noStrike">
              <a:latin typeface="Arial"/>
            </a:endParaRPr>
          </a:p>
        </p:txBody>
      </p:sp>
      <p:grpSp>
        <p:nvGrpSpPr>
          <p:cNvPr id="201" name="Group 2"/>
          <p:cNvGrpSpPr/>
          <p:nvPr/>
        </p:nvGrpSpPr>
        <p:grpSpPr>
          <a:xfrm>
            <a:off x="914400" y="2377440"/>
            <a:ext cx="8502480" cy="3198960"/>
            <a:chOff x="914400" y="2377440"/>
            <a:chExt cx="8502480" cy="3198960"/>
          </a:xfrm>
        </p:grpSpPr>
        <p:sp>
          <p:nvSpPr>
            <p:cNvPr id="202" name="CustomShape 3"/>
            <p:cNvSpPr/>
            <p:nvPr/>
          </p:nvSpPr>
          <p:spPr>
            <a:xfrm>
              <a:off x="914400" y="2377440"/>
              <a:ext cx="5027760" cy="3198960"/>
            </a:xfrm>
            <a:prstGeom prst="rect">
              <a:avLst/>
            </a:prstGeom>
            <a:noFill/>
            <a:ln w="76320">
              <a:solidFill>
                <a:srgbClr val="2a609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" name="CustomShape 4"/>
            <p:cNvSpPr/>
            <p:nvPr/>
          </p:nvSpPr>
          <p:spPr>
            <a:xfrm>
              <a:off x="1188720" y="2743560"/>
              <a:ext cx="2741760" cy="4550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36000" bIns="36000" anchor="ctr"/>
            <a:p>
              <a:pPr>
                <a:lnSpc>
                  <a:spcPct val="100000"/>
                </a:lnSpc>
              </a:pPr>
              <a:r>
                <a:rPr b="1" lang="en-US" sz="2600" spc="-1" strike="noStrike">
                  <a:solidFill>
                    <a:srgbClr val="000000"/>
                  </a:solidFill>
                  <a:latin typeface="Source Sans Pro"/>
                  <a:ea typeface="DejaVu Sans"/>
                </a:rPr>
                <a:t>Populasi</a:t>
              </a:r>
              <a:endParaRPr b="0" lang="en-US" sz="2600" spc="-1" strike="noStrike">
                <a:latin typeface="Arial"/>
              </a:endParaRPr>
            </a:p>
          </p:txBody>
        </p:sp>
        <p:sp>
          <p:nvSpPr>
            <p:cNvPr id="204" name="CustomShape 5"/>
            <p:cNvSpPr/>
            <p:nvPr/>
          </p:nvSpPr>
          <p:spPr>
            <a:xfrm>
              <a:off x="4297680" y="4480560"/>
              <a:ext cx="1644480" cy="1095840"/>
            </a:xfrm>
            <a:prstGeom prst="rect">
              <a:avLst/>
            </a:prstGeom>
            <a:noFill/>
            <a:ln w="7632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5" name="Line 6"/>
            <p:cNvSpPr/>
            <p:nvPr/>
          </p:nvSpPr>
          <p:spPr>
            <a:xfrm>
              <a:off x="5212080" y="5029200"/>
              <a:ext cx="1920240" cy="360"/>
            </a:xfrm>
            <a:prstGeom prst="line">
              <a:avLst/>
            </a:prstGeom>
            <a:ln w="76320">
              <a:solidFill>
                <a:srgbClr val="04617b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" name="CustomShape 7"/>
            <p:cNvSpPr/>
            <p:nvPr/>
          </p:nvSpPr>
          <p:spPr>
            <a:xfrm>
              <a:off x="7315200" y="4784760"/>
              <a:ext cx="2101680" cy="4258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36000" bIns="36000" anchor="ctr"/>
            <a:p>
              <a:pPr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Source Sans Pro"/>
                  <a:ea typeface="DejaVu Sans"/>
                </a:rPr>
                <a:t>Data Sampel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07" name="CustomShape 8"/>
          <p:cNvSpPr/>
          <p:nvPr/>
        </p:nvSpPr>
        <p:spPr>
          <a:xfrm>
            <a:off x="1097280" y="6208920"/>
            <a:ext cx="9782640" cy="83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/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Sangat sulit untuk meminta data populasi, kecuali penelitian tersebut memiliki waktu yang sangat panjang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Teknik Survey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 fontScale="73000"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44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Kuesioner</a:t>
            </a:r>
            <a:endParaRPr b="0" lang="en-US" sz="44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44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Membuat satu set pertanyaan yang nantinya akan dijawab oleh responder</a:t>
            </a:r>
            <a:endParaRPr b="0" lang="en-US" sz="44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44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Wawancara</a:t>
            </a:r>
            <a:endParaRPr b="0" lang="en-US" sz="44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44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Sama dengan kuesioner, hanya wawancara hanya bisa dilakukan per orang secara langsung.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Instrumen Survey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40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Kuesioner</a:t>
            </a:r>
            <a:endParaRPr b="0" lang="en-US" sz="40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36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Alat Tulis</a:t>
            </a:r>
            <a:endParaRPr b="0" lang="en-US" sz="36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36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Komputer dan spesifikasi</a:t>
            </a:r>
            <a:endParaRPr b="0" lang="en-US" sz="36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36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Media Kuesioner (online, atau offline)</a:t>
            </a:r>
            <a:endParaRPr b="0" lang="en-US" sz="36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36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Internet</a:t>
            </a:r>
            <a:endParaRPr b="0" lang="en-US" sz="3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23"/>
              </a:spcAft>
            </a:pP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Instrumen Survey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13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40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Wawancara</a:t>
            </a:r>
            <a:endParaRPr b="0" lang="en-US" sz="40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40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Audio Recorder</a:t>
            </a:r>
            <a:endParaRPr b="0" lang="en-US" sz="40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40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HP dengan Audio Recorder</a:t>
            </a:r>
            <a:endParaRPr b="0" lang="en-US" sz="40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40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Catatan Daftar Pertanyaan</a:t>
            </a:r>
            <a:endParaRPr b="0" lang="en-US" sz="40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40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Alat Tulis</a:t>
            </a:r>
            <a:endParaRPr b="0" lang="en-US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Pre-Pemrosesan Data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yang dikumpulkan tidak serta merta dapat digunakan secara langsung.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yang tidak di pra-proses akan membuat peneliti mengalami kesulitan melakukan analisa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Tahap ini berguna untuk mengubah data yang dikumpulkan tadi menjadi data yang mudah diolah baik secara analog maupun digital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 fontScale="59000"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Pre-Pemrosesan Data - Survei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yang dikumpulkan secara offline, harus dikumpulkan menjadi satu data yang bisa disimpan secara analog maupun digital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satu per satu harus dibaca lalu dimasukkan ke dalam Excel/Program SpreadSheet lainnya untuk mempermudah analisa nantinya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Buatlah field yang disesuaikan dengan kuesioner yang telah dibuat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 fontScale="59000"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Pre-Pemrosesan Data - Survei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yang dikumpulkan secara online biasanya tidak perlu melakukan ini.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Karena penyedianya sudah menyimpan data-data tersebut secara digital, dan kita hanya perlu mendownloadnya saja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Lalu kita dapat melakukan pemrosesan data sesuai dengan yang kita inginkan.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Pemrosesan Data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Di tahap ini, data yang sudah dirapikan (pra-pemrosesan) dapat diproses sesuai dengan metode/algoritma yang diharapkan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Bertujuan untuk membuat hipotesis sementara, yang kemudian diproses dengan algoritma yang diinginkan.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Hasil dari proses nantinya itulah yang akan menjadi konklusi dari hipotesis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 fontScale="59000"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Pemrosesan Data - Survey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23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sudah dirapikan tadi kita proses, sehingga mendapatkan data yang lebih detail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Bisa dengan menggunakan metode statistika untuk melihat rata-rata, median, modus.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Dari situlah kita bisa mendapatkan hipotesis sementara, sebelum algoritma dimasukkan</a:t>
            </a:r>
            <a:endParaRPr b="0" lang="en-US" sz="3200" spc="-1" strike="noStrike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1409"/>
              </a:spcAf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 fontScale="59000"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Pemrosesan Data - Survey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25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mining mengharuskan data untuk diproses terlebih dahulu sebelum mendapatkan konklusi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Cara pemrosesan data di Data Mining bisa berbeda-beda sesuai dengan algoritma yang digunakan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Teknik Observasi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27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 fontScale="88000"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Sesuai dengan namanya, teknik ini melakukan observasi tingkah laku dari objek penelitian.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Objek yang diteliti hanya boleh satu (atau satu jenis) saja, tidak boleh lebih demi menghindari data yang tidak akurat.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Dan memiliki jangka waktu yang cukup panjang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Contoh: </a:t>
            </a:r>
            <a:endParaRPr b="0" lang="en-US" sz="32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 pertumbuhan kacang hijau</a:t>
            </a:r>
            <a:endParaRPr b="0" lang="en-US" sz="28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 perilaku semut merah terhadap musuh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Ilustrasi</a:t>
            </a:r>
            <a:endParaRPr b="0" lang="en-US" sz="6000" spc="-1" strike="noStrike">
              <a:latin typeface="Arial"/>
            </a:endParaRPr>
          </a:p>
        </p:txBody>
      </p:sp>
      <p:pic>
        <p:nvPicPr>
          <p:cNvPr id="229" name="" descr=""/>
          <p:cNvPicPr/>
          <p:nvPr/>
        </p:nvPicPr>
        <p:blipFill>
          <a:blip r:embed="rId1"/>
          <a:stretch/>
        </p:blipFill>
        <p:spPr>
          <a:xfrm>
            <a:off x="365760" y="1783440"/>
            <a:ext cx="7008840" cy="5256000"/>
          </a:xfrm>
          <a:prstGeom prst="rect">
            <a:avLst/>
          </a:prstGeom>
          <a:ln>
            <a:noFill/>
          </a:ln>
        </p:spPr>
      </p:pic>
      <p:sp>
        <p:nvSpPr>
          <p:cNvPr id="230" name="CustomShape 2"/>
          <p:cNvSpPr/>
          <p:nvPr/>
        </p:nvSpPr>
        <p:spPr>
          <a:xfrm>
            <a:off x="7376040" y="2834640"/>
            <a:ext cx="4326840" cy="276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/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Yang bisa diobservasi: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- Makhluk Hidup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- Software/Aplikasi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- Hardware/Perangkat Keras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Tipe-tipe Observasi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 fontScale="91000"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 Terkontrol</a:t>
            </a:r>
            <a:endParaRPr b="0" lang="en-US" sz="32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 yang dilakukan di laboratorium</a:t>
            </a:r>
            <a:endParaRPr b="0" lang="en-US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 Alami</a:t>
            </a:r>
            <a:endParaRPr b="0" lang="en-US" sz="32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 yang dilakukan secara spontan tanpa ada persiapan</a:t>
            </a:r>
            <a:endParaRPr b="0" lang="en-US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 Partisipan</a:t>
            </a:r>
            <a:endParaRPr b="0" lang="en-US" sz="3200" spc="-1" strike="noStrike">
              <a:latin typeface="Arial"/>
            </a:endParaRPr>
          </a:p>
          <a:p>
            <a:pPr lvl="1" marL="864000" indent="-322560">
              <a:lnSpc>
                <a:spcPct val="100000"/>
              </a:lnSpc>
              <a:spcAft>
                <a:spcPts val="1123"/>
              </a:spcAft>
              <a:buClr>
                <a:srgbClr val="04617b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Variasi gabungan dari terkontrol dan alami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23"/>
              </a:spcAft>
            </a:pPr>
            <a:endParaRPr b="0" lang="en-US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https://www.simplypsychology.org/observation.html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 fontScale="59000"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Untuk Teknik Informatika?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34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Para mahasiswa TI dapat melakukan observasi terkontrol daripada spontan.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 Terkontrol ini juga bisa disebut dengan eksperimen, hanya objek yang diteliti itu hanya satu.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yang dapat diambil adalah perilaku dari software/hardware yang diobservasi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Instrumen Observasi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36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44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Komputer dan Spesifikasinya (harus dijabarkan)</a:t>
            </a:r>
            <a:endParaRPr b="0" lang="en-US" sz="44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44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Perangkat Lunak yang digunakan (harus dijabarkan)</a:t>
            </a:r>
            <a:endParaRPr b="0" lang="en-US" sz="44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44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Instrumen tergantung dari bidang sang peneliti juga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 fontScale="59000"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Pra-Pemrosesan Data - Observasi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38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Pada dasarnya data yang dikumpulkan dari observasi sudah cukup untuk dimengerti oleh sang peneliti.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Namun terkada tahap ini tetap harus dilakukan untuk lebih mempermudah.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Observasi software bisa menggunakan teknik dokumentasi </a:t>
            </a:r>
            <a:r>
              <a:rPr b="0" i="1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Software Requirement Specification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 fontScale="59000"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Pra-Pemrosesan Data - Observasi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40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Dari dokumentasi SRS itulah kita dapat mengetahui apa yang dilakukan software tersebut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Aspek-aspek apa saja yang dipunyai software tersebut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Serta kelebihan dan kekurangan dari tiap-tiap aspek software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Data dari observasi biasanya tidak perlu di proses lagi, tergantung bidang yang dipilih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Isi Dokumentasi SRS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42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Pendahuluan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Dekripsi Sistem Software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Functional Requirement (Tingkah laku software, fitur-fitur, dll)</a:t>
            </a:r>
            <a:endParaRPr b="0" lang="en-US" sz="32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Non-Functional Requirement (Aspek-aspek yang dimiliki software)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Teknik Eksperimen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Teknik ini mengharuskan peneliti membuat sebuah setup atau sebuah skenario-skenario yang harus dijalankan demi mendapatkan data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Untuk TI bisa berupa jaringan yang di mana penelitinya diharuskan membuat topologi sebelum skenario dijalankan.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Atau software yang dijalankan di lingkungan tertentu, contohnya: Sandbox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Teknik Eksperimen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46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Eksperimen juga bisa dilakukan dengan simulasi (sandbox) untuk mencegah kerusakan/kejadian yang tidak diinginkan terjadi di situasi nyata.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Dan juga harganya jauh lebih murah dibandingkan eksperimen dengan benda nyata.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Contoh: Simulasi packet tracer/GNS3 untuk bidang jaringan dapat mengurangi pengeluaran untuk pembelian perangkatnya yang asli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Teknik Eksperimen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Harus memiliki skenario sebelum melakukan eksekusi eksperimen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Skenario yang dimaksud adalah, objek apa, melakukan apa, di mana lokasi dia berada, dan lain-lain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Skenario bertujuan sebagai parameter eksperimen yang dijalankan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en-US" sz="6000" spc="-1" strike="noStrike">
                <a:solidFill>
                  <a:srgbClr val="ffffff"/>
                </a:solidFill>
                <a:latin typeface="Source Sans Pro Light"/>
                <a:ea typeface="DejaVu Sans"/>
              </a:rPr>
              <a:t>Instrumen Eksperimen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50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Tergantung dari bidang sang peneliti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Namun untuk mahasiswa TI, yang khususnya melakukan simulasi. Bisa menyebutkan hardware, dan software yang digunakan.</a:t>
            </a:r>
            <a:endParaRPr b="0" lang="en-US" sz="3200" spc="-1" strike="noStrike">
              <a:latin typeface="Arial"/>
            </a:endParaRPr>
          </a:p>
          <a:p>
            <a:pPr marL="432000" indent="-322560" algn="just">
              <a:lnSpc>
                <a:spcPct val="100000"/>
              </a:lnSpc>
              <a:spcAft>
                <a:spcPts val="1409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Jika tidak sebutkan hardware apa saja yang dijadikan alat eksperimen. Contohnya Router atau Switch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Data Eksperimen</a:t>
            </a:r>
            <a:endParaRPr b="0" lang="en-US" sz="5400" spc="-1" strike="noStrike"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Data hasil eksperimen tersebut nantinya dijadikan sebagai hipotesis penelitian.</a:t>
            </a:r>
            <a:endParaRPr b="0" lang="en-US" sz="3200" spc="-1" strike="noStrike">
              <a:latin typeface="Arial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Eksperimen dapat dilakukan berkali-kali untuk memastikan akurasi data sudah tepat, namun harus dipastikan tidak ada skenario yang berubah saat eksperimen berjalan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5" name="CustomShape 3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ffffff"/>
                </a:solidFill>
                <a:latin typeface="Arial"/>
                <a:ea typeface="DejaVu Sans"/>
              </a:rPr>
              <a:t>Pra-pemrosesan Data - Eksperimen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56" name="CustomShape 4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Untuk teknik eksperimen, pra-pemrosesan data tetap dilakukan.</a:t>
            </a:r>
            <a:endParaRPr b="0" lang="en-US" sz="32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Tergantung dari data yang di dapat, cara pra-pemrosesan data bisa berbeda-beda.</a:t>
            </a:r>
            <a:endParaRPr b="0" lang="en-US" sz="32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Jika data yang didapat berupa angka-angka, maka yang dapat dilakukan adalah membuat statistika</a:t>
            </a:r>
            <a:endParaRPr b="0" lang="en-US" sz="32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Jika data yang didapat berupa sifat-sifat atau non-angka, buatlah dokumentasi seperti SRS tadi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ffffff"/>
                </a:solidFill>
                <a:latin typeface="Arial"/>
                <a:ea typeface="DejaVu Sans"/>
              </a:rPr>
              <a:t>Hipotesis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Dari hasil pengumpulan data, serta pra-pemrosesan data tadilah kita bisa menarik sebuah hipotesis</a:t>
            </a:r>
            <a:endParaRPr b="0" lang="en-US" sz="3200" spc="-1" strike="noStrike">
              <a:latin typeface="Arial"/>
            </a:endParaRPr>
          </a:p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Ingatlah hipotesis ini bersifat sementara, dan pembuktian dilakukan setelah algoritma diterapkan.</a:t>
            </a:r>
            <a:endParaRPr b="0" lang="en-US" sz="3200" spc="-1" strike="noStrike">
              <a:latin typeface="Arial"/>
            </a:endParaRPr>
          </a:p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Di dalam Bab 3 ada sub-bab desain sistem yang diusulkan di mana mahasiswa harus mempunyai desain (meskipun simpel) sistem yang akan diterapkan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ffffff"/>
                </a:solidFill>
                <a:latin typeface="Arial"/>
                <a:ea typeface="DejaVu Sans"/>
              </a:rPr>
              <a:t>Metode/Algoritma Yang Diusulkan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60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Di bagian ini mahasiswa harus menjelaskan desain sistem yang menerapkan metode/algoritma yang dia pilih untuk memecahkan masalah penelitiannya</a:t>
            </a:r>
            <a:endParaRPr b="0" lang="en-US" sz="3200" spc="-1" strike="noStrike">
              <a:latin typeface="Arial"/>
            </a:endParaRPr>
          </a:p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Desain bisa berupa flowchart, user diagram, skenario, dan lain-lain</a:t>
            </a:r>
            <a:endParaRPr b="0" lang="en-US" sz="3200" spc="-1" strike="noStrike">
              <a:latin typeface="Arial"/>
            </a:endParaRPr>
          </a:p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Terlebih lagi jika bidang yang dibuat membuat sebuah software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1" dur="indefinite" restart="never" nodeType="tmRoot">
          <p:childTnLst>
            <p:seq>
              <p:cTn id="6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4400" spc="-1" strike="noStrike">
                <a:solidFill>
                  <a:srgbClr val="ffffff"/>
                </a:solidFill>
                <a:latin typeface="Arial"/>
              </a:rPr>
              <a:t>Contoh Desain Sistem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62" name="" descr=""/>
          <p:cNvPicPr/>
          <p:nvPr/>
        </p:nvPicPr>
        <p:blipFill>
          <a:blip r:embed="rId1"/>
          <a:stretch/>
        </p:blipFill>
        <p:spPr>
          <a:xfrm>
            <a:off x="665280" y="1645920"/>
            <a:ext cx="4729320" cy="5644080"/>
          </a:xfrm>
          <a:prstGeom prst="rect">
            <a:avLst/>
          </a:prstGeom>
          <a:ln>
            <a:noFill/>
          </a:ln>
        </p:spPr>
      </p:pic>
      <p:pic>
        <p:nvPicPr>
          <p:cNvPr id="263" name="" descr=""/>
          <p:cNvPicPr/>
          <p:nvPr/>
        </p:nvPicPr>
        <p:blipFill>
          <a:blip r:embed="rId2"/>
          <a:stretch/>
        </p:blipFill>
        <p:spPr>
          <a:xfrm>
            <a:off x="6018120" y="1690200"/>
            <a:ext cx="5594400" cy="5533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3" dur="indefinite" restart="never" nodeType="tmRoot">
          <p:childTnLst>
            <p:seq>
              <p:cTn id="6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 txBox="1"/>
          <p:nvPr/>
        </p:nvSpPr>
        <p:spPr>
          <a:xfrm>
            <a:off x="599760" y="301320"/>
            <a:ext cx="10798200" cy="126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latin typeface="Arial"/>
              </a:rPr>
              <a:t>Desain Sistem</a:t>
            </a:r>
            <a:endParaRPr b="1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5" name="TextShape 2"/>
          <p:cNvSpPr txBox="1"/>
          <p:nvPr/>
        </p:nvSpPr>
        <p:spPr>
          <a:xfrm>
            <a:off x="599760" y="1768680"/>
            <a:ext cx="10798200" cy="4557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Bisa berupa prototyping (program belum jadi)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Blue print software (berupa sketsa software, tatanan layout)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Desain-desain yang ingin digunakan diharapkan disesuaikan dengan arah dari bidang. Jika sistem berupa web, desain dari web tersebut bisa menjadi desain sistem yang diusulkan.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Sementara untuk program, lebih direkomendasikan menggunakan flowchar dibanding desainnya.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5" dur="indefinite" restart="never" nodeType="tmRoot">
          <p:childTnLst>
            <p:seq>
              <p:cTn id="6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Shape 1"/>
          <p:cNvSpPr txBox="1"/>
          <p:nvPr/>
        </p:nvSpPr>
        <p:spPr>
          <a:xfrm>
            <a:off x="599760" y="301320"/>
            <a:ext cx="10798200" cy="126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latin typeface="Arial"/>
              </a:rPr>
              <a:t>Pengujian dan Validasi</a:t>
            </a:r>
            <a:endParaRPr b="1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7" name="TextShape 2"/>
          <p:cNvSpPr txBox="1"/>
          <p:nvPr/>
        </p:nvSpPr>
        <p:spPr>
          <a:xfrm>
            <a:off x="599760" y="1768680"/>
            <a:ext cx="1079820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Di bagian ini menjelaskan bagaimana mahasiswa melakukan pengujian serta validasinya.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Ini untuk memastikan bahwa penelitian yang dibuat sudah sesuai dengan yang diharapkan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Validasi juga berguna untuk memastikan hasil penelitian telah sesuai atau belum, biasanya yang di validasi itu adalah data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7" dur="indefinite" restart="never" nodeType="tmRoot">
          <p:childTnLst>
            <p:seq>
              <p:cTn id="6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Shape 1"/>
          <p:cNvSpPr txBox="1"/>
          <p:nvPr/>
        </p:nvSpPr>
        <p:spPr>
          <a:xfrm>
            <a:off x="599760" y="301320"/>
            <a:ext cx="10798200" cy="126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latin typeface="Arial"/>
              </a:rPr>
              <a:t>Pengujian dan Validasi</a:t>
            </a:r>
            <a:endParaRPr b="1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9" name="TextShape 2"/>
          <p:cNvSpPr txBox="1"/>
          <p:nvPr/>
        </p:nvSpPr>
        <p:spPr>
          <a:xfrm>
            <a:off x="599760" y="1768680"/>
            <a:ext cx="10798200" cy="5363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Tergantung dengan metode/algoritma yang digunakan saat penelitian, proses pengujian bisa bermacam-macam.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Yang paling mudah cara pengujiannya adalah dengan cara membandingkan dengan sistem lain. Dari situ bisa didapatkan aspek-aspek apa saja yang bisa menjadi perbandingan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Selain itu bisa melakukan pengujian dengan Test Suite sesuai dengan bidang masing-masing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" dur="indefinite" restart="never" nodeType="tmRoot">
          <p:childTnLst>
            <p:seq>
              <p:cTn id="7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Shape 1"/>
          <p:cNvSpPr txBox="1"/>
          <p:nvPr/>
        </p:nvSpPr>
        <p:spPr>
          <a:xfrm>
            <a:off x="599760" y="301320"/>
            <a:ext cx="10798200" cy="126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latin typeface="Arial"/>
              </a:rPr>
              <a:t>Contoh</a:t>
            </a:r>
            <a:endParaRPr b="1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1" name="TextShape 2"/>
          <p:cNvSpPr txBox="1"/>
          <p:nvPr/>
        </p:nvSpPr>
        <p:spPr>
          <a:xfrm>
            <a:off x="599760" y="1768680"/>
            <a:ext cx="1079820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Jika metode/algoritma yang digunakan adalah Advanced Encryption Standard (berarti kriptografi)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Cara mudah untuk menguji hasil enkripsi adalah dengan melakukan cracking. Yaitu dengan brute force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Selain itu bisa menggunakan teknik Dictionary Mode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Atau dengan CryptAnalyze yang tentunya memerlukan waktu yang lebih lama dibandingkan dengan brute force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1" dur="indefinite" restart="never" nodeType="tmRoot">
          <p:childTnLst>
            <p:seq>
              <p:cTn id="7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Shape 1"/>
          <p:cNvSpPr txBox="1"/>
          <p:nvPr/>
        </p:nvSpPr>
        <p:spPr>
          <a:xfrm>
            <a:off x="599760" y="301320"/>
            <a:ext cx="10798200" cy="126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latin typeface="Arial"/>
              </a:rPr>
              <a:t>Contoh</a:t>
            </a:r>
            <a:endParaRPr b="1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3" name="TextShape 2"/>
          <p:cNvSpPr txBox="1"/>
          <p:nvPr/>
        </p:nvSpPr>
        <p:spPr>
          <a:xfrm>
            <a:off x="599760" y="1768680"/>
            <a:ext cx="1079820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Jika metode/algoritma yang digunakan adalah Jaringan Syaraf Tiruan (berarti data mining)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Cara mudah untuk menguji hasil enkripsi adalah dengan membandingkan akurasinya dengan algoritma lain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Jadi untuk melakukan pengujian, kita menguji satu aspek  tersebut dengan berbagai macam cara.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3" dur="indefinite" restart="never" nodeType="tmRoot">
          <p:childTnLst>
            <p:seq>
              <p:cTn id="7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Shape 1"/>
          <p:cNvSpPr txBox="1"/>
          <p:nvPr/>
        </p:nvSpPr>
        <p:spPr>
          <a:xfrm>
            <a:off x="599760" y="301320"/>
            <a:ext cx="10798200" cy="126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latin typeface="Arial"/>
              </a:rPr>
              <a:t>Validasi</a:t>
            </a:r>
            <a:endParaRPr b="1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TextShape 2"/>
          <p:cNvSpPr txBox="1"/>
          <p:nvPr/>
        </p:nvSpPr>
        <p:spPr>
          <a:xfrm>
            <a:off x="599760" y="1768680"/>
            <a:ext cx="1079820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Melakukan validasi pada dasarnya sama dengan Pengujian. Namun objek dari validasi ini biasanya adalah data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Data di validasi untuk memastikan data tersebut sudah benar. Jenis data juga mempengaruhi teknik validasi yang harus dilakukan</a:t>
            </a:r>
            <a:endParaRPr b="0" lang="en-US" sz="3200" spc="-1" strike="noStrike">
              <a:latin typeface="Arial"/>
            </a:endParaRP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Jika berupa statistika bisa menggunakan Triangulasi dan lain-lain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5" dur="indefinite" restart="never" nodeType="tmRoot">
          <p:childTnLst>
            <p:seq>
              <p:cTn id="7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599760" y="301320"/>
            <a:ext cx="10798200" cy="126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latin typeface="Arial"/>
              </a:rPr>
              <a:t>Validasi</a:t>
            </a:r>
            <a:endParaRPr b="1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TextShape 2"/>
          <p:cNvSpPr txBox="1"/>
          <p:nvPr/>
        </p:nvSpPr>
        <p:spPr>
          <a:xfrm>
            <a:off x="599760" y="1768680"/>
            <a:ext cx="1079820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Validasi juga bisa berupa perbandingan sebelum dan sesudah algoritma diterapkan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Untuk memastikan bahwa ada perubahan ketika algoritma diimplementasikan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Contoh: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Untuk memvalidasi hasil enkripsi dan dekripsi, hasil checksum hash dari masing-masing file akan memperlihatkan perbedaan isi di dalamnya.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7" dur="indefinite" restart="never" nodeType="tmRoot">
          <p:childTnLst>
            <p:seq>
              <p:cTn id="7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ffffff"/>
                </a:solidFill>
                <a:latin typeface="Arial"/>
                <a:ea typeface="DejaVu Sans"/>
              </a:rPr>
              <a:t>Alur Bab 3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79" name="CustomShape 2"/>
          <p:cNvSpPr/>
          <p:nvPr/>
        </p:nvSpPr>
        <p:spPr>
          <a:xfrm>
            <a:off x="599040" y="1920240"/>
            <a:ext cx="10738080" cy="511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Sedikit pendahuluan</a:t>
            </a:r>
            <a:endParaRPr b="0" lang="en-US" sz="3200" spc="-1" strike="noStrike">
              <a:latin typeface="Arial"/>
            </a:endParaRPr>
          </a:p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Sub-bab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Proses Metode Penelitian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 yang menjelaskan tahap-tahap metode penelitian yang ingin dibuat.</a:t>
            </a:r>
            <a:endParaRPr b="0" lang="en-US" sz="3200" spc="-1" strike="noStrike">
              <a:latin typeface="Arial"/>
            </a:endParaRPr>
          </a:p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Sub-bab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Instrumen Penelitian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beserta penjelasannya</a:t>
            </a:r>
            <a:endParaRPr b="0" lang="en-US" sz="3200" spc="-1" strike="noStrike">
              <a:latin typeface="Arial"/>
            </a:endParaRPr>
          </a:p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Sub-bab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Pengumpulan Data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 harus dijelaskan teknik yang akan digunakan.</a:t>
            </a:r>
            <a:endParaRPr b="0" lang="en-US" sz="3200" spc="-1" strike="noStrike">
              <a:latin typeface="Arial"/>
            </a:endParaRPr>
          </a:p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Sub-bab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Pra-pemrosesan Data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 di mana mahasiswa harus menjelaskan apa yang harus dilakukan setelah data didapatkan</a:t>
            </a:r>
            <a:endParaRPr b="0" lang="en-US" sz="3200" spc="-1" strike="noStrike">
              <a:latin typeface="Arial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9" dur="indefinite" restart="never" nodeType="tmRoot">
          <p:childTnLst>
            <p:seq>
              <p:cTn id="8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ffffff"/>
                </a:solidFill>
                <a:latin typeface="Arial"/>
                <a:ea typeface="DejaVu Sans"/>
              </a:rPr>
              <a:t>Alur Bab 3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81" name="CustomShape 2"/>
          <p:cNvSpPr/>
          <p:nvPr/>
        </p:nvSpPr>
        <p:spPr>
          <a:xfrm>
            <a:off x="599040" y="1920240"/>
            <a:ext cx="10738080" cy="511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Sub-bab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Metode/Algoritma Yang Diusulkan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 diberi penjelasan serta grafik/gambar untuk mempermudah penjelasan</a:t>
            </a:r>
            <a:endParaRPr b="0" lang="en-US" sz="3200" spc="-1" strike="noStrike">
              <a:latin typeface="Arial"/>
            </a:endParaRPr>
          </a:p>
          <a:p>
            <a:pPr marL="432000" indent="-32328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Sub-bab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 Pengujian dan Validasi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yang menjelaskan bagaimana mahasiswa melakukan pengujian dan validasi hasil penelitian yang dibuat.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1" dur="indefinite" restart="never" nodeType="tmRoot">
          <p:childTnLst>
            <p:seq>
              <p:cTn id="8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599040" y="121320"/>
            <a:ext cx="1079712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CustomShape 2"/>
          <p:cNvSpPr/>
          <p:nvPr/>
        </p:nvSpPr>
        <p:spPr>
          <a:xfrm>
            <a:off x="599040" y="1920240"/>
            <a:ext cx="10738080" cy="466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4" name="TextShape 3"/>
          <p:cNvSpPr txBox="1"/>
          <p:nvPr/>
        </p:nvSpPr>
        <p:spPr>
          <a:xfrm>
            <a:off x="599760" y="301320"/>
            <a:ext cx="10798200" cy="126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Tugas II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85" name="TextShape 4"/>
          <p:cNvSpPr txBox="1"/>
          <p:nvPr/>
        </p:nvSpPr>
        <p:spPr>
          <a:xfrm>
            <a:off x="599760" y="1768680"/>
            <a:ext cx="1079820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just"/>
            <a:r>
              <a:rPr b="0" lang="en-US" sz="3200" spc="-1" strike="noStrike">
                <a:latin typeface="Arial"/>
              </a:rPr>
              <a:t>Setelah Bab 1 telah dibuat, lanjutkan dengan Bab 2. Silahkan merujuk ke presentasi minggu sebelumnya untuk mengetahui apa saja yang harus dibuat</a:t>
            </a:r>
            <a:endParaRPr b="0" lang="en-US" sz="3200" spc="-1" strike="noStrike">
              <a:latin typeface="Arial"/>
            </a:endParaRPr>
          </a:p>
          <a:p>
            <a:pPr algn="just"/>
            <a:endParaRPr b="0" lang="en-US" sz="3200" spc="-1" strike="noStrike">
              <a:latin typeface="Arial"/>
            </a:endParaRPr>
          </a:p>
          <a:p>
            <a:pPr algn="just"/>
            <a:r>
              <a:rPr b="1" lang="en-US" sz="4800" spc="-1" strike="noStrike">
                <a:latin typeface="Arial"/>
              </a:rPr>
              <a:t>Deadline: Satu Minggu Via E-mail</a:t>
            </a:r>
            <a:endParaRPr b="0" lang="en-US" sz="4800" spc="-1" strike="noStrike">
              <a:latin typeface="Arial"/>
            </a:endParaRPr>
          </a:p>
          <a:p>
            <a:pPr algn="just"/>
            <a:r>
              <a:rPr b="1" lang="en-US" sz="4800" spc="-1" strike="noStrike">
                <a:latin typeface="Arial"/>
              </a:rPr>
              <a:t>Subjek: MP_Bab2</a:t>
            </a:r>
            <a:endParaRPr b="0" lang="en-US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3" dur="indefinite" restart="never" nodeType="tmRoot">
          <p:childTnLst>
            <p:seq>
              <p:cTn id="8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Application>LibreOffice/6.1.2.1$Linux_X86_64 LibreOffice_project/10$Build-1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2018-11-23T09:48:04Z</dcterms:created>
  <dc:creator/>
  <dc:description/>
  <dc:language>en-US</dc:language>
  <cp:lastModifiedBy/>
  <dcterms:modified xsi:type="dcterms:W3CDTF">2018-11-24T11:25:09Z</dcterms:modified>
  <cp:revision>35</cp:revision>
  <dc:subject/>
  <dc:title>Vivid</dc:title>
</cp:coreProperties>
</file>