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Basic Sans" pitchFamily="1" charset="0"/>
        <a:ea typeface="Basic Roman" pitchFamily="1" charset="0"/>
        <a:cs typeface="Basic Roman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smAppRevision xmlns:pr="smNativeData" xmlns:p14="http://schemas.microsoft.com/office/powerpoint/2010/main" xmlns="" dt="1585546213" val="976" rev64="64" revOS="3"/>
      <pr:smFileRevision xmlns:pr="smNativeData" xmlns:p14="http://schemas.microsoft.com/office/powerpoint/2010/main" xmlns="" dt="1585546213" val="101"/>
      <pr:guideOptions xmlns:pr="smNativeData" xmlns:p14="http://schemas.microsoft.com/office/powerpoint/2010/main" xmlns="" dt="1585546213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56"/>
  </p:normalViewPr>
  <p:slideViewPr>
    <p:cSldViewPr snapToObjects="1" showGuides="1">
      <p:cViewPr varScale="1">
        <p:scale>
          <a:sx n="79" d="100"/>
          <a:sy n="79" d="100"/>
        </p:scale>
        <p:origin x="132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7" d="100"/>
        <a:sy n="17" d="100"/>
      </p:scale>
      <p:origin x="0" y="0"/>
    </p:cViewPr>
  </p:sorterViewPr>
  <p:notesViewPr>
    <p:cSldViewPr snapToObjects="1" showGuides="1">
      <p:cViewPr>
        <p:scale>
          <a:sx n="58" d="100"/>
          <a:sy n="58" d="100"/>
        </p:scale>
        <p:origin x="2708" y="207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>
    <p:bg>
      <p:bgPr>
        <a:blipFill>
          <a:blip r:embed="rId3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Placehold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hQ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/AAEAAABkAAAAAAAAABQAAABAHwAAAAAAACYAAAAAAAAAwOD//wAAAAAmAAAAZAAAABYAAABMAAAAAAAAAAAAAAAEAAAAAAAAAAEAAACAgIAKAAAAACgAAAAoAAAAZAAAAGQAAAAAAAAAzMzMAAAAAABQAAAAUAAAAGQAAABkAAAAAAAAABcAAAAUAAAAAAAAAAAAAACAcAAAYFQAAAAAAAAJAAAABAAAAAQ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qBAAAPg0AABc0AACiFQAAEAAAACYAAAAIAAAAffD///////8="/>
              </a:ext>
            </a:extLst>
          </p:cNvSpPr>
          <p:nvPr>
            <p:ph type="ctrTitle"/>
          </p:nvPr>
        </p:nvSpPr>
        <p:spPr>
          <a:xfrm>
            <a:off x="956734" y="2152650"/>
            <a:ext cx="10333567" cy="1363980"/>
          </a:xfr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400" b="0" i="0" u="none" strike="noStrike" kern="1" spc="0" baseline="0">
                <a:solidFill>
                  <a:schemeClr val="tx2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Placehold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hQ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/AAEAAABkAAAAAAAAABQAAABAHwAAAAAAACYAAAAAAAAAwOD//wAAAAAmAAAAZAAAABYAAABMAAAAAAAAAAAAAAAEAAAAAAAAAAEAAACAgIAKAAAAACgAAAAoAAAAZAAAAGQAAAAAAAAAzMzMAAAAAABQAAAAUAAAAGQAAABkAAAAAAAAABcAAAAUAAAAAAAAAAAAAACAcAAAYFQAAAAAAAAJAAAABAAAAAM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kCAAA1xcAAK0vAADgIgAAEAAAACYAAAAIAAAAffD///////8="/>
              </a:ext>
            </a:extLst>
          </p:cNvSpPr>
          <p:nvPr>
            <p:ph type="subTitle" idx="1"/>
          </p:nvPr>
        </p:nvSpPr>
        <p:spPr>
          <a:xfrm>
            <a:off x="1818641" y="3875406"/>
            <a:ext cx="8514927" cy="1793875"/>
          </a:xfr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2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1pPr>
            <a:lvl2pPr marL="381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2pPr>
            <a:lvl3pPr marL="762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3pPr>
            <a:lvl4pPr marL="1143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4pPr>
            <a:lvl5pPr marL="152400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 b="0" i="0" u="none" strike="noStrike" kern="1" spc="0" baseline="0">
                <a:solidFill>
                  <a:schemeClr val="tx1"/>
                </a:solidFill>
                <a:effectLst/>
                <a:latin typeface="Arial" pitchFamily="1" charset="0"/>
                <a:ea typeface="Arial" pitchFamily="1" charset="0"/>
                <a:cs typeface="Arial" pitchFamily="1" charset="0"/>
              </a:defRPr>
            </a:lvl5pPr>
          </a:lstStyle>
          <a:p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Q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fHD///////8="/>
              </a:ext>
            </a:extLst>
          </p:cNvSpPr>
          <p:nvPr>
            <p:ph type="dt" idx="2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fld id="{65B3CB9E-D088-E63D-C60B-266885453073}" type="datetime1">
              <a:t>4/5/22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fHD///////8="/>
              </a:ext>
            </a:extLst>
          </p:cNvSpPr>
          <p:nvPr>
            <p:ph type="ftr" idx="3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Q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fHD///////8="/>
              </a:ext>
            </a:extLst>
          </p:cNvSpPr>
          <p:nvPr>
            <p:ph type="sldNum" idx="4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fld id="{2CEA7486-C8C1-BF82-8F52-3ED73A1C796B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tQkAAGk1AACFJQAAEAAAACYAAAAIAAAAAI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071F3CB1-FFEA-4ACA-A4A7-099F72E9525C}" type="datetime1">
              <a:t>4/5/22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Q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4A5E12DC-92A7-0BE4-E9E6-64B15CA81F3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OCC8AM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yBAAAHBsAAEI0AAB9IwAAAAAAACYAAAAIAAAAgQAAAAAAAAA="/>
              </a:ext>
            </a:extLst>
          </p:cNvSpPr>
          <p:nvPr>
            <p:ph type="title"/>
          </p:nvPr>
        </p:nvSpPr>
        <p:spPr>
          <a:xfrm>
            <a:off x="963507" y="4406901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C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yBAAA4REAAEI0AAAcGwAAAAAAACYAAAAIAAAAgQAAAAAAAAA="/>
              </a:ext>
            </a:extLst>
          </p:cNvSpPr>
          <p:nvPr>
            <p:ph idx="1"/>
          </p:nvPr>
        </p:nvSpPr>
        <p:spPr>
          <a:xfrm>
            <a:off x="963507" y="2906395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YkSnU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46DC92-DCDD-132A-93FE-2A7F92B0657F}" type="datetime1">
              <a:t>4/5/22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Ds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464D077-39D9-3126-97DC-CF739E92619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Jj18QM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DQAgAA2AkAAKgbAACwJQAAAAAAACYAAAAIAAAAAYAAAAAAAAA="/>
              </a:ext>
            </a:extLst>
          </p:cNvSpPr>
          <p:nvPr>
            <p:ph sz="half" idx="1"/>
          </p:nvPr>
        </p:nvSpPr>
        <p:spPr>
          <a:xfrm>
            <a:off x="609600" y="1600200"/>
            <a:ext cx="5384800" cy="452628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Q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YHAAA2AkAAHA1AACwJQAAAAAAACYAAAAIAAAAAYAAAAAAAAA="/>
              </a:ext>
            </a:extLst>
          </p:cNvSpPr>
          <p:nvPr>
            <p:ph sz="half" idx="2"/>
          </p:nvPr>
        </p:nvSpPr>
        <p:spPr>
          <a:xfrm>
            <a:off x="6197600" y="1600200"/>
            <a:ext cx="5384800" cy="452628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Eg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1E57904A-04F3-0266-BDEF-F233DEA14BA7}" type="datetime1">
              <a:t>4/5/22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0B8DBE7C-32E6-D848-A835-C41DF07B5E9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C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HcAbw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DQAgAAcQkAAKobAABhDQAAAAAAACYAAAAIAAAAgQAAAAAAAAA="/>
              </a:ext>
            </a:extLst>
          </p:cNvSpPr>
          <p:nvPr>
            <p:ph idx="1"/>
          </p:nvPr>
        </p:nvSpPr>
        <p:spPr>
          <a:xfrm>
            <a:off x="609600" y="1534795"/>
            <a:ext cx="5386493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Q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DQAgAAYQ0AAKobAACwJQAAAAAAACYAAAAIAAAAAYAAAAAAAAA="/>
              </a:ext>
            </a:extLst>
          </p:cNvSpPr>
          <p:nvPr>
            <p:ph sz="half" idx="2"/>
          </p:nvPr>
        </p:nvSpPr>
        <p:spPr>
          <a:xfrm>
            <a:off x="609600" y="2174876"/>
            <a:ext cx="5386493" cy="3951605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C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WHAAAcQkAAHA1AABhDQAAAAAAACYAAAAIAAAAgQAAAAAAAAA="/>
              </a:ext>
            </a:extLst>
          </p:cNvSpPr>
          <p:nvPr>
            <p:ph idx="3"/>
          </p:nvPr>
        </p:nvSpPr>
        <p:spPr>
          <a:xfrm>
            <a:off x="6195907" y="1534795"/>
            <a:ext cx="5386493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WHAAAYQ0AAHA1AACwJQAAEAAAACYAAAAIAAAAAYAAAAAAAAA="/>
              </a:ext>
            </a:extLst>
          </p:cNvSpPr>
          <p:nvPr>
            <p:ph sz="half" idx="4"/>
          </p:nvPr>
        </p:nvSpPr>
        <p:spPr>
          <a:xfrm>
            <a:off x="6195907" y="2174876"/>
            <a:ext cx="5386493" cy="3951605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LBnZAI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1963C57D-33F4-3633-BADB-C5668B954C90}" type="datetime1">
              <a:t>4/5/22</a:t>
            </a:fld>
            <a:endParaRPr/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GQ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CY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5C280D79-37B1-7DFB-FF90-C1AE43DE099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HcAbw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068D9725-6BEB-D861-A535-9D34D97B53C8}" type="datetime1">
              <a:t>4/5/22</a:t>
            </a:fld>
            <a:endParaRPr/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BkUQU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033F0D8A-C4EE-6AFB-A087-32AE43C9566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GQAI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5AF1133E-70B7-A4E5-F949-86B05D070FD3}" type="datetime1">
              <a:t>4/5/22</a:t>
            </a:fld>
            <a:endParaRPr/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4F786E27-69A2-2D98-ECC0-9FCD208E1AC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C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DQAgAArgEAAFIVAADUCAAAAAAAACYAAAAIAAAAgQAAAAAAAAA="/>
              </a:ext>
            </a:extLst>
          </p:cNvSpPr>
          <p:nvPr>
            <p:ph type="title"/>
          </p:nvPr>
        </p:nvSpPr>
        <p:spPr>
          <a:xfrm>
            <a:off x="609600" y="273050"/>
            <a:ext cx="4011507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D+FQAArgEAAHA1AACwJQAAAAAAACYAAAAIAAAAAYAAAAAAAAA="/>
              </a:ext>
            </a:extLst>
          </p:cNvSpPr>
          <p:nvPr>
            <p:ph idx="1"/>
          </p:nvPr>
        </p:nvSpPr>
        <p:spPr>
          <a:xfrm>
            <a:off x="4766733" y="273050"/>
            <a:ext cx="6815667" cy="585343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HcAbw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DQAgAA1AgAAFIVAACwJQAAAAAAACYAAAAIAAAAAQAAAAAAAAA="/>
              </a:ext>
            </a:extLst>
          </p:cNvSpPr>
          <p:nvPr>
            <p:ph sz="half" idx="2"/>
          </p:nvPr>
        </p:nvSpPr>
        <p:spPr>
          <a:xfrm>
            <a:off x="609600" y="1435100"/>
            <a:ext cx="4011507" cy="469138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CDM0QQ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09CDF3F3-BDE4-9805-AA75-4B50BD3B5C1E}" type="datetime1">
              <a:t>4/5/22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C4EAEA1-EFC1-1B58-8FF6-190DE0B8794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C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GEyVT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AGCwAAiB0AAMYsAAAEIQAAAAAAACYAAAAIAAAAgQAAAAAAAAA="/>
              </a:ext>
            </a:extLst>
          </p:cNvSpPr>
          <p:nvPr>
            <p:ph type="title"/>
          </p:nvPr>
        </p:nvSpPr>
        <p:spPr>
          <a:xfrm>
            <a:off x="2389293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AGCwAAxgMAAMYsAAAWHQAAAAAAACYAAAAIAAAAAQAAAAAAAAA="/>
              </a:ext>
            </a:extLst>
          </p:cNvSpPr>
          <p:nvPr>
            <p:ph idx="1"/>
          </p:nvPr>
        </p:nvSpPr>
        <p:spPr>
          <a:xfrm>
            <a:off x="2389293" y="613410"/>
            <a:ext cx="7315200" cy="411480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AGCwAABCEAAMYsAAD4JQAAAAAAACYAAAAIAAAAAQAAAAAAAAA="/>
              </a:ext>
            </a:extLst>
          </p:cNvSpPr>
          <p:nvPr>
            <p:ph sz="half" idx="2"/>
          </p:nvPr>
        </p:nvSpPr>
        <p:spPr>
          <a:xfrm>
            <a:off x="2389293" y="5367020"/>
            <a:ext cx="7315200" cy="80518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5C618081-CFB1-3476-FFD9-3923CE97096C}" type="datetime1">
              <a:t>4/5/22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4B691ED-A3F9-E367-B70E-5532DF40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GEyVT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xQEAAGk1AADUCA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Q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H19fX0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tQkAAGk1AACFJQAAEAAAACYAAAAIAAAAAoAAAAAAAAA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H19fX0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15008775-3BF8-5571-B6B8-CD24C9F64098}" type="datetime1">
              <a:t>4/5/22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QgX28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1FAw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62F96B3F-718F-AC9D-C141-87C8250F37D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CAAAAAQ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DIKAAAsAEAAHA1AACwJQAAAAAAACYAAAAIAAAAgwAAAAAAAAA=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Q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Ex4Aw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DQAgAAsAEAANgnAACwJQAAAAAAACYAAAAIAAAAA4AAAAAAAAA="/>
              </a:ext>
            </a:extLst>
          </p:cNvSpPr>
          <p:nvPr>
            <p:ph idx="1"/>
          </p:nvPr>
        </p:nvSpPr>
        <p:spPr>
          <a:xfrm>
            <a:off x="609600" y="274320"/>
            <a:ext cx="8026400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O6DAw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1D6679EE-A0F0-338F-BEDE-56DA37904803}" type="datetime1">
              <a:t>4/5/22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GQAw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{Fußzeile}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MA70I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55D8F6E1-AFB8-8D00-F660-5955B82E000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 dots">
    <p:bg>
      <p:bgPr>
        <a:blipFill>
          <a:blip r:embed="rId13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ZiYAAKgRAAB/KQAAEAAAACYAAAAIAAAA//////////8="/>
              </a:ext>
            </a:extLst>
          </p:cNvSpPr>
          <p:nvPr>
            <p:ph type="dt" sz="quarter"/>
          </p:nvPr>
        </p:nvSpPr>
        <p:spPr>
          <a:xfrm>
            <a:off x="574040" y="6242051"/>
            <a:ext cx="3252893" cy="5035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67AD92D-63DB-2F2F-95C2-957A978C63C0}" type="datetime1">
              <a:t>4/5/22</a:t>
            </a:fld>
            <a:endParaRPr/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+FAAAZiYAAMEjAAB/KQAAEAAAACYAAAAIAAAA//////////8="/>
              </a:ext>
            </a:extLst>
          </p:cNvSpPr>
          <p:nvPr>
            <p:ph type="ftr" sz="quarter" idx="1"/>
          </p:nvPr>
        </p:nvSpPr>
        <p:spPr>
          <a:xfrm>
            <a:off x="4495801" y="6242051"/>
            <a:ext cx="3253740" cy="5035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BmJgAAZiYAAGk1AAB/KQAAEAAAACYAAAAIAAAA//////////8="/>
              </a:ext>
            </a:extLst>
          </p:cNvSpPr>
          <p:nvPr>
            <p:ph type="sldNum" sz="quarter" idx="2"/>
          </p:nvPr>
        </p:nvSpPr>
        <p:spPr>
          <a:xfrm>
            <a:off x="8322734" y="6242051"/>
            <a:ext cx="3253740" cy="5035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8D6DAC4-8AA5-832C-EB6E-7C7994201D29}" type="slidenum">
              <a:t>‹#›</a:t>
            </a:fld>
            <a:endParaRPr/>
          </a:p>
        </p:txBody>
      </p:sp>
      <p:sp>
        <p:nvSpPr>
          <p:cNvPr id="5" name="TitlePlacehold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E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xQEAAGk1AADUCAAAEAAAACYAAAAIAAAA//////////8="/>
              </a:ext>
            </a:extLst>
          </p:cNvSpPr>
          <p:nvPr>
            <p:ph type="title" idx="3"/>
          </p:nvPr>
        </p:nvSpPr>
        <p:spPr>
          <a:xfrm>
            <a:off x="574041" y="287656"/>
            <a:ext cx="11002433" cy="11474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6" name="TextPlaceholderArea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CAAAMAAAAEAAAAAAAAAAAAAAAAAAAAAAAAAAeAAAAaAAAAAAAAAAAAAAAAAAAAAAAAAAAAAAAECcAABAnAAAAAAAAAAAAAAAAAAAAAAAAAAAAAAAAAAAAAAAAAAAAABQAAAAAAAAAwMD/AAAAAABkAAAAMgAAAAAAAABkAAAAAAAAAH9/fwAKAAAAHwAAAFQAAAC74OMF////AQAAAAAAAAAAAAAAAAAAAAAAAAAAAAAAAAAAAAAAAAAAIWalAn9/fwAAAAADzMzMAMDA/wB/f38AAAAAAAAAAAAAAAAAAAAAAAAAAAAhAAAAGAAAABQAAACmAgAAtQkAAGk1AACFJQAAEAAAACYAAAAIAAAA//////////8="/>
              </a:ext>
            </a:extLst>
          </p:cNvSpPr>
          <p:nvPr>
            <p:ph type="body" idx="4"/>
          </p:nvPr>
        </p:nvSpPr>
        <p:spPr>
          <a:xfrm>
            <a:off x="574041" y="1577975"/>
            <a:ext cx="11002433" cy="4521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Arial" pitchFamily="1" charset="0"/>
          <a:ea typeface="Arial" pitchFamily="1" charset="0"/>
          <a:cs typeface="Arial" pitchFamily="1" charset="0"/>
        </a:defRPr>
      </a:lvl1pPr>
    </p:titleStyle>
    <p:bodyStyle>
      <a:lvl1pPr marL="2857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1pPr>
      <a:lvl2pPr marL="619125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2pPr>
      <a:lvl3pPr marL="952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3pPr>
      <a:lvl4pPr marL="1333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4pPr>
      <a:lvl5pPr marL="171450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1" charset="0"/>
          <a:ea typeface="Arial" pitchFamily="1" charset="0"/>
          <a:cs typeface="Arial" pitchFamily="1" charset="0"/>
        </a:defRPr>
      </a:lvl5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hQ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BqBAAAPg0AABc0AACiFQAAAAAAACYAAAAIAAAAAQAAAAAAAAA="/>
              </a:ext>
            </a:extLst>
          </p:cNvSpPr>
          <p:nvPr>
            <p:ph type="ctrTitle"/>
          </p:nvPr>
        </p:nvSpPr>
        <p:spPr>
          <a:xfrm>
            <a:off x="2241551" y="2152650"/>
            <a:ext cx="7750175" cy="1363980"/>
          </a:xfrm>
        </p:spPr>
        <p:txBody>
          <a:bodyPr/>
          <a:lstStyle/>
          <a:p>
            <a:r>
              <a:t>Open Source System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hQ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BkCAAA1xcAAK0vAADgIgAAAAAAACYAAAAIAAAAAQAAAAAAAAA="/>
              </a:ext>
            </a:extLst>
          </p:cNvSpPr>
          <p:nvPr>
            <p:ph type="subTitle" idx="1"/>
          </p:nvPr>
        </p:nvSpPr>
        <p:spPr>
          <a:xfrm>
            <a:off x="2887981" y="3875406"/>
            <a:ext cx="6386195" cy="1793875"/>
          </a:xfrm>
        </p:spPr>
        <p:txBody>
          <a:bodyPr/>
          <a:lstStyle/>
          <a:p>
            <a:r>
              <a:t>Pertemuan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ONMUO4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1954531" y="287656"/>
            <a:ext cx="8251825" cy="1147445"/>
          </a:xfrm>
        </p:spPr>
        <p:txBody>
          <a:bodyPr/>
          <a:lstStyle/>
          <a:p>
            <a:r>
              <a:t>Pengembangan Berbasis Open Source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1954531" y="1577975"/>
            <a:ext cx="8251825" cy="4521200"/>
          </a:xfrm>
        </p:spPr>
        <p:txBody>
          <a:bodyPr/>
          <a:lstStyle/>
          <a:p>
            <a:r>
              <a:rPr dirty="0"/>
              <a:t>4 </a:t>
            </a:r>
            <a:r>
              <a:rPr dirty="0" err="1"/>
              <a:t>Langkah</a:t>
            </a:r>
            <a:r>
              <a:rPr dirty="0"/>
              <a:t> </a:t>
            </a:r>
            <a:r>
              <a:rPr dirty="0" err="1"/>
              <a:t>Pengembangan</a:t>
            </a:r>
            <a:endParaRPr dirty="0"/>
          </a:p>
          <a:p>
            <a:endParaRPr dirty="0"/>
          </a:p>
          <a:p>
            <a:pPr marL="619125">
              <a:buChar char="–"/>
              <a:defRPr sz="2800"/>
            </a:pPr>
            <a:r>
              <a:rPr dirty="0" err="1"/>
              <a:t>Seseorang</a:t>
            </a:r>
            <a:r>
              <a:rPr dirty="0"/>
              <a:t> yang </a:t>
            </a:r>
            <a:r>
              <a:rPr dirty="0" err="1"/>
              <a:t>mengumumkan</a:t>
            </a:r>
            <a:r>
              <a:rPr dirty="0"/>
              <a:t> </a:t>
            </a:r>
            <a:r>
              <a:rPr dirty="0" err="1"/>
              <a:t>projek</a:t>
            </a:r>
            <a:r>
              <a:rPr dirty="0"/>
              <a:t> di </a:t>
            </a:r>
            <a:r>
              <a:rPr dirty="0" err="1"/>
              <a:t>tempat</a:t>
            </a:r>
            <a:r>
              <a:rPr dirty="0"/>
              <a:t> </a:t>
            </a:r>
            <a:r>
              <a:rPr dirty="0" err="1"/>
              <a:t>umum</a:t>
            </a:r>
            <a:endParaRPr dirty="0"/>
          </a:p>
          <a:p>
            <a:pPr marL="619125">
              <a:buChar char="–"/>
              <a:defRPr sz="2800"/>
            </a:pPr>
            <a:endParaRPr dirty="0"/>
          </a:p>
          <a:p>
            <a:pPr lvl="1"/>
            <a:r>
              <a:rPr lang="id-ID" dirty="0"/>
              <a:t>Proyek open-</a:t>
            </a:r>
            <a:r>
              <a:rPr lang="id-ID" dirty="0" err="1"/>
              <a:t>source</a:t>
            </a:r>
            <a:r>
              <a:rPr lang="id-ID" dirty="0"/>
              <a:t> yang mapan dapat dilakukan oleh pihak luar yang berminat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Cz4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1954531" y="287656"/>
            <a:ext cx="8251825" cy="1147445"/>
          </a:xfrm>
        </p:spPr>
        <p:txBody>
          <a:bodyPr/>
          <a:lstStyle/>
          <a:p>
            <a:r>
              <a:t>Cont’d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1954531" y="1577975"/>
            <a:ext cx="8251825" cy="4521200"/>
          </a:xfrm>
        </p:spPr>
        <p:txBody>
          <a:bodyPr/>
          <a:lstStyle/>
          <a:p>
            <a:pPr lvl="1" algn="just"/>
            <a:r>
              <a:rPr dirty="0" err="1"/>
              <a:t>Pengembang</a:t>
            </a:r>
            <a:r>
              <a:rPr dirty="0"/>
              <a:t> yang </a:t>
            </a:r>
            <a:r>
              <a:rPr dirty="0" err="1"/>
              <a:t>bekerja</a:t>
            </a:r>
            <a:r>
              <a:rPr dirty="0"/>
              <a:t> pada basis </a:t>
            </a:r>
            <a:r>
              <a:rPr dirty="0" err="1"/>
              <a:t>kode</a:t>
            </a:r>
            <a:r>
              <a:rPr dirty="0"/>
              <a:t> yang </a:t>
            </a:r>
            <a:r>
              <a:rPr dirty="0" err="1"/>
              <a:t>terbatas</a:t>
            </a:r>
            <a:r>
              <a:rPr dirty="0"/>
              <a:t>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berfungsi</a:t>
            </a:r>
            <a:r>
              <a:rPr dirty="0"/>
              <a:t>, </a:t>
            </a:r>
            <a:r>
              <a:rPr dirty="0" err="1"/>
              <a:t>merilisnya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versi</a:t>
            </a:r>
            <a:r>
              <a:rPr dirty="0"/>
              <a:t> </a:t>
            </a:r>
            <a:r>
              <a:rPr dirty="0" err="1"/>
              <a:t>pertama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program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terbuka</a:t>
            </a:r>
            <a:r>
              <a:rPr dirty="0"/>
              <a:t>.</a:t>
            </a:r>
          </a:p>
          <a:p>
            <a:pPr lvl="1" algn="just"/>
            <a:endParaRPr dirty="0"/>
          </a:p>
          <a:p>
            <a:pPr lvl="1" algn="just"/>
            <a:r>
              <a:rPr lang="id-ID" dirty="0"/>
              <a:t>Kode sumber proyek yang sudah matang dirilis ke publik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NmSUQ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1954531" y="287656"/>
            <a:ext cx="8251825" cy="1147445"/>
          </a:xfrm>
        </p:spPr>
        <p:txBody>
          <a:bodyPr/>
          <a:lstStyle/>
          <a:p>
            <a:r>
              <a:t>Jenis Proyek Umum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FxcXFw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/AgAAJgoAAII1AAD2JQAAAAAAACYAAAAIAAAAAQAAAAAAAAA="/>
              </a:ext>
            </a:extLst>
          </p:cNvSpPr>
          <p:nvPr>
            <p:ph type="body" idx="1"/>
          </p:nvPr>
        </p:nvSpPr>
        <p:spPr>
          <a:xfrm>
            <a:off x="1970406" y="1649730"/>
            <a:ext cx="8251825" cy="4521200"/>
          </a:xfrm>
        </p:spPr>
        <p:txBody>
          <a:bodyPr/>
          <a:lstStyle/>
          <a:p>
            <a:r>
              <a:t>Software mandiri</a:t>
            </a:r>
          </a:p>
          <a:p>
            <a:r>
              <a:t>Library/Pustaka Software</a:t>
            </a:r>
          </a:p>
          <a:p>
            <a:pPr lvl="1"/>
            <a:r>
              <a:t>Yang terdiri dari potongan kode mandiri.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GCRtAI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1954531" y="287656"/>
            <a:ext cx="8251825" cy="1147445"/>
          </a:xfrm>
        </p:spPr>
        <p:txBody>
          <a:bodyPr/>
          <a:lstStyle/>
          <a:p>
            <a:r>
              <a:t>Contoh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Cz4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1954531" y="1577975"/>
            <a:ext cx="8251825" cy="4521200"/>
          </a:xfrm>
        </p:spPr>
        <p:txBody>
          <a:bodyPr/>
          <a:lstStyle/>
          <a:p>
            <a:pPr algn="just"/>
            <a:r>
              <a:t>Contoh dari jenis proyek ini termasuk kernel Linux, browser web Firefox dan LibreOffice.</a:t>
            </a:r>
          </a:p>
          <a:p>
            <a:pPr algn="just"/>
            <a:endParaRPr/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5YOBXhMAAAAlAAAAEQAAAC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GDAAAABAAAAAAAAAAAADwPwAAAAAAAPC/HgAAAGgAAAAAAAAAAAAAAAAAAAAAAAAAAAAAABAnAAAQJwAAAAAAAAAAAAAAAAAAAAAAAAAAAAAAAAAAAAAAAAAAAAAUAAAAAAAAAMDA/wAAAAAAZAAAADIAAAAAAAAAZAAAAAAAAAB/f38ACgAAAB8AAABUAAAAmcz/Bf///wEAAAAAAAAAAAAAAAAAAAAAAAAAAAAAAAAAAAAAAAAAAAAAAAJ/f38AgICAA8zMzADAwP8Af39/AAAAAAAAAAAAAAAAAP///wAAAAAAIQAAABgAAAAUAAAApgIAAPwXAADGEAAAhSU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954530" y="3898901"/>
            <a:ext cx="2296160" cy="22002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2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5YOBXhMAAAAlAAAAEQAAAC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mcz/Bf///wEAAAAAAAAAAAAAAAAAAAAAAAAAAAAAAAAAAAAAAAAAAAAAAAJ/f38AgICAA8zMzADAwP8Af39/AAAAAAAAAAAAAAAAAP///wAAAAAAIQAAABgAAAAUAAAAYCoAAI4YAABpNQAAhSUAAA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1" y="3991611"/>
            <a:ext cx="1793875" cy="21075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B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OCN1kM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xQEAAGk1AADUCAAAAAAAACYAAAAIAAAAAQAAAAAAAAA="/>
              </a:ext>
            </a:extLst>
          </p:cNvSpPr>
          <p:nvPr>
            <p:ph type="title"/>
          </p:nvPr>
        </p:nvSpPr>
        <p:spPr>
          <a:xfrm>
            <a:off x="1954531" y="287656"/>
            <a:ext cx="8251825" cy="1147445"/>
          </a:xfrm>
        </p:spPr>
        <p:txBody>
          <a:bodyPr/>
          <a:lstStyle/>
          <a:p>
            <a:r>
              <a:t>Pembangunan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5YOBXhMAAAAlAAAAZA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ZzP8F////AQAAAAAAAAAAAAAAAAAAAAAAAAAAAAAAAAAAAAAAAAAAAAAAAn9/fwCAgIADzMzMAMDA/wB/f38AAAAAAAAAAAAAAAAAAAAAAAAAAAAhAAAAGAAAABQAAACmAgAAtQkAAGk1AACFJQAAAAAAACYAAAAIAAAAAQAAAAAAAAA="/>
              </a:ext>
            </a:extLst>
          </p:cNvSpPr>
          <p:nvPr>
            <p:ph type="body" idx="1"/>
          </p:nvPr>
        </p:nvSpPr>
        <p:spPr>
          <a:xfrm>
            <a:off x="1954531" y="1577975"/>
            <a:ext cx="8251825" cy="4521200"/>
          </a:xfrm>
        </p:spPr>
        <p:txBody>
          <a:bodyPr/>
          <a:lstStyle/>
          <a:p>
            <a:pPr algn="just"/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ada</a:t>
            </a:r>
            <a:r>
              <a:rPr dirty="0"/>
              <a:t> </a:t>
            </a:r>
            <a:r>
              <a:rPr dirty="0" err="1"/>
              <a:t>batasan</a:t>
            </a:r>
            <a:r>
              <a:rPr dirty="0"/>
              <a:t> </a:t>
            </a:r>
            <a:r>
              <a:rPr dirty="0" err="1"/>
              <a:t>bahasa</a:t>
            </a:r>
            <a:r>
              <a:rPr dirty="0"/>
              <a:t> yang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pengembangan</a:t>
            </a:r>
            <a:r>
              <a:rPr dirty="0"/>
              <a:t> software open source</a:t>
            </a:r>
          </a:p>
          <a:p>
            <a:pPr algn="just"/>
            <a:r>
              <a:rPr dirty="0" err="1"/>
              <a:t>Namun</a:t>
            </a:r>
            <a:r>
              <a:rPr dirty="0"/>
              <a:t> yang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diperhatikan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tambahan</a:t>
            </a:r>
            <a:r>
              <a:rPr dirty="0"/>
              <a:t> (Library/API) yang </a:t>
            </a:r>
            <a:r>
              <a:rPr dirty="0" err="1"/>
              <a:t>digunakan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open source</a:t>
            </a:r>
            <a:endParaRPr dirty="0"/>
          </a:p>
        </p:txBody>
      </p:sp>
      <p:pic>
        <p:nvPicPr>
          <p:cNvPr id="1026" name="Picture 2" descr="Radian Laser Systems ">
            <a:extLst>
              <a:ext uri="{FF2B5EF4-FFF2-40B4-BE49-F238E27FC236}">
                <a16:creationId xmlns:a16="http://schemas.microsoft.com/office/drawing/2014/main" id="{22C04B17-710B-4371-8F14-135D02548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945" y="5531840"/>
            <a:ext cx="4715510" cy="113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FD26F-CB23-418B-A54C-EA64028F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Cont’d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C5470-087B-48A1-AEA1-F8B36975C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</a:t>
            </a:r>
            <a:r>
              <a:rPr lang="en-US" dirty="0" err="1"/>
              <a:t>apapun</a:t>
            </a:r>
            <a:endParaRPr lang="en-US" dirty="0"/>
          </a:p>
          <a:p>
            <a:pPr lvl="1"/>
            <a:r>
              <a:rPr lang="en-US" dirty="0"/>
              <a:t>Waterfall</a:t>
            </a:r>
          </a:p>
          <a:p>
            <a:pPr lvl="1"/>
            <a:r>
              <a:rPr lang="en-US" dirty="0"/>
              <a:t>Agile</a:t>
            </a:r>
          </a:p>
          <a:p>
            <a:pPr lvl="1"/>
            <a:r>
              <a:rPr lang="en-US" dirty="0"/>
              <a:t>Iterative</a:t>
            </a:r>
          </a:p>
          <a:p>
            <a:r>
              <a:rPr lang="en-US" dirty="0" err="1"/>
              <a:t>Pewarisan</a:t>
            </a:r>
            <a:r>
              <a:rPr lang="en-US" dirty="0"/>
              <a:t> </a:t>
            </a:r>
            <a:r>
              <a:rPr lang="en-US" dirty="0" err="1"/>
              <a:t>Lisensi</a:t>
            </a:r>
            <a:endParaRPr lang="en-US" dirty="0"/>
          </a:p>
          <a:p>
            <a:pPr lvl="1"/>
            <a:r>
              <a:rPr lang="en-US" dirty="0" err="1"/>
              <a:t>Lisensi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API/Library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diwariskan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yang </a:t>
            </a:r>
            <a:r>
              <a:rPr lang="en-US" dirty="0" err="1"/>
              <a:t>dibuat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264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01E83-A2C2-47EB-BC38-7DD81F78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Perbedaan</a:t>
            </a:r>
            <a:r>
              <a:rPr lang="en-US" dirty="0"/>
              <a:t> dan </a:t>
            </a:r>
            <a:r>
              <a:rPr lang="en-US" dirty="0" err="1"/>
              <a:t>Persamaan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DDDDC-E707-43F1-9852-78B26E1E2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Cara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dan </a:t>
            </a:r>
            <a:r>
              <a:rPr lang="en-US" dirty="0" err="1"/>
              <a:t>peran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oleh </a:t>
            </a:r>
            <a:r>
              <a:rPr lang="en-US" dirty="0" err="1"/>
              <a:t>partisipan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berkontribusi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keduanya</a:t>
            </a:r>
            <a:r>
              <a:rPr lang="en-US" dirty="0"/>
              <a:t> </a:t>
            </a:r>
            <a:r>
              <a:rPr lang="en-US" dirty="0" err="1"/>
              <a:t>sama-sama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isu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 dan </a:t>
            </a:r>
            <a:r>
              <a:rPr lang="en-US" dirty="0" err="1"/>
              <a:t>kualitas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89507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DB98-6976-47DA-845F-9CF7AE29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Partisipan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9DCA7-3988-4021-9841-113A6D09C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open source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yang </a:t>
            </a:r>
            <a:r>
              <a:rPr lang="en-US" dirty="0" err="1"/>
              <a:t>pandai</a:t>
            </a:r>
            <a:r>
              <a:rPr lang="en-US" dirty="0"/>
              <a:t> </a:t>
            </a:r>
            <a:r>
              <a:rPr lang="en-US" dirty="0" err="1"/>
              <a:t>memprogram</a:t>
            </a:r>
            <a:endParaRPr lang="en-US" dirty="0"/>
          </a:p>
          <a:p>
            <a:pPr algn="just"/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dipecah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skill yang </a:t>
            </a:r>
            <a:r>
              <a:rPr lang="en-US" dirty="0" err="1"/>
              <a:t>dibutuhkan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:</a:t>
            </a:r>
          </a:p>
          <a:p>
            <a:pPr lvl="1" algn="just"/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endParaRPr lang="en-US" dirty="0"/>
          </a:p>
          <a:p>
            <a:pPr lvl="1" algn="just"/>
            <a:r>
              <a:rPr lang="en-US" dirty="0" err="1"/>
              <a:t>Pengujian</a:t>
            </a:r>
            <a:r>
              <a:rPr lang="en-US" dirty="0"/>
              <a:t>, </a:t>
            </a:r>
            <a:r>
              <a:rPr lang="en-US" dirty="0" err="1"/>
              <a:t>Pelaporan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Bug</a:t>
            </a:r>
          </a:p>
          <a:p>
            <a:pPr lvl="1" algn="just"/>
            <a:r>
              <a:rPr lang="en-US" dirty="0"/>
              <a:t>Request </a:t>
            </a:r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pPr lvl="1" algn="just"/>
            <a:r>
              <a:rPr lang="en-US" dirty="0" err="1"/>
              <a:t>Membuat</a:t>
            </a:r>
            <a:r>
              <a:rPr lang="en-US" dirty="0"/>
              <a:t> Artwork</a:t>
            </a:r>
          </a:p>
          <a:p>
            <a:pPr lvl="1" algn="just"/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Dokumentasi</a:t>
            </a:r>
            <a:endParaRPr lang="en-US" dirty="0"/>
          </a:p>
          <a:p>
            <a:pPr lvl="1" algn="just"/>
            <a:r>
              <a:rPr lang="en-US" dirty="0" err="1"/>
              <a:t>Penerjemahan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9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FD437-09F2-4256-89C2-931AB7378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Kontribusi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4E30E-6905-40DC-966D-6417EDE14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dan Request </a:t>
            </a:r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pPr lvl="1"/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paham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pemberi</a:t>
            </a:r>
            <a:r>
              <a:rPr lang="en-US" dirty="0"/>
              <a:t> saran dan </a:t>
            </a:r>
            <a:r>
              <a:rPr lang="en-US" dirty="0" err="1"/>
              <a:t>fitur-fitur</a:t>
            </a:r>
            <a:endParaRPr lang="en-US" dirty="0"/>
          </a:p>
          <a:p>
            <a:r>
              <a:rPr lang="en-US" dirty="0" err="1"/>
              <a:t>Pelaporan</a:t>
            </a:r>
            <a:r>
              <a:rPr lang="en-US" dirty="0"/>
              <a:t> dan </a:t>
            </a:r>
            <a:r>
              <a:rPr lang="en-US" dirty="0" err="1"/>
              <a:t>Perbaikan</a:t>
            </a:r>
            <a:r>
              <a:rPr lang="en-US" dirty="0"/>
              <a:t> Bug</a:t>
            </a:r>
          </a:p>
          <a:p>
            <a:pPr lvl="1"/>
            <a:r>
              <a:rPr lang="en-US" dirty="0" err="1"/>
              <a:t>Bagi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faham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mengirimkan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pengembang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64343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2CCC9-1F87-470F-85C3-D3F6DE58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Cont’d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3D318-E82E-44F9-B8C8-E57F101C1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Pembuatan</a:t>
            </a:r>
            <a:r>
              <a:rPr lang="en-US" dirty="0"/>
              <a:t> Artwork</a:t>
            </a:r>
          </a:p>
          <a:p>
            <a:pPr lvl="1" algn="just"/>
            <a:r>
              <a:rPr lang="en-US" dirty="0" err="1"/>
              <a:t>Bagi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faham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artwork </a:t>
            </a:r>
            <a:r>
              <a:rPr lang="en-US" dirty="0" err="1"/>
              <a:t>seperti</a:t>
            </a:r>
            <a:r>
              <a:rPr lang="en-US" dirty="0"/>
              <a:t> icon/background/Visual Effect </a:t>
            </a:r>
            <a:r>
              <a:rPr lang="en-US" dirty="0" err="1"/>
              <a:t>dll</a:t>
            </a:r>
            <a:endParaRPr lang="en-US" dirty="0"/>
          </a:p>
          <a:p>
            <a:pPr algn="just"/>
            <a:r>
              <a:rPr lang="en-US" dirty="0" err="1"/>
              <a:t>Dokumentasi</a:t>
            </a:r>
            <a:r>
              <a:rPr lang="en-US" dirty="0"/>
              <a:t>/</a:t>
            </a:r>
            <a:r>
              <a:rPr lang="en-US" dirty="0" err="1"/>
              <a:t>Penerjemah</a:t>
            </a:r>
            <a:endParaRPr lang="en-US" dirty="0"/>
          </a:p>
          <a:p>
            <a:pPr lvl="1" algn="just"/>
            <a:r>
              <a:rPr lang="en-US" dirty="0" err="1"/>
              <a:t>Bagi</a:t>
            </a:r>
            <a:r>
              <a:rPr lang="en-US" dirty="0"/>
              <a:t> yang </a:t>
            </a:r>
            <a:r>
              <a:rPr lang="en-US" dirty="0" err="1"/>
              <a:t>faham</a:t>
            </a:r>
            <a:r>
              <a:rPr lang="en-US" dirty="0"/>
              <a:t> di dunia </a:t>
            </a:r>
            <a:r>
              <a:rPr lang="en-US" dirty="0" err="1"/>
              <a:t>kebahasaan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panduan</a:t>
            </a:r>
            <a:r>
              <a:rPr lang="en-US" dirty="0"/>
              <a:t> manual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terjemahannya</a:t>
            </a:r>
            <a:r>
              <a:rPr lang="en-US" dirty="0"/>
              <a:t> di Bahasa lain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orang lain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8306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0629-5EC7-4AD5-A606-53023911A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Cont’d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F0EA5-735C-47A3-9DA3-57744BCE5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Peran</a:t>
            </a:r>
            <a:r>
              <a:rPr lang="en-US" dirty="0"/>
              <a:t> lain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dilakukan</a:t>
            </a:r>
            <a:endParaRPr lang="en-US" dirty="0"/>
          </a:p>
          <a:p>
            <a:pPr lvl="1"/>
            <a:r>
              <a:rPr lang="en-US" dirty="0" err="1"/>
              <a:t>Donatur</a:t>
            </a:r>
            <a:endParaRPr lang="en-US" dirty="0"/>
          </a:p>
          <a:p>
            <a:pPr lvl="1"/>
            <a:r>
              <a:rPr lang="en-US" dirty="0"/>
              <a:t>Panduan </a:t>
            </a:r>
            <a:r>
              <a:rPr lang="en-US" dirty="0" err="1"/>
              <a:t>Pengguna</a:t>
            </a:r>
            <a:r>
              <a:rPr lang="en-US" dirty="0"/>
              <a:t> (FAQ)</a:t>
            </a:r>
          </a:p>
          <a:p>
            <a:pPr lvl="1"/>
            <a:r>
              <a:rPr lang="en-US" dirty="0"/>
              <a:t>Tutorial</a:t>
            </a:r>
          </a:p>
          <a:p>
            <a:pPr lvl="1"/>
            <a:r>
              <a:rPr lang="en-US" dirty="0" err="1"/>
              <a:t>Pengatur</a:t>
            </a:r>
            <a:r>
              <a:rPr lang="en-US" dirty="0"/>
              <a:t> </a:t>
            </a:r>
            <a:r>
              <a:rPr lang="en-US" dirty="0" err="1"/>
              <a:t>Kualitas</a:t>
            </a:r>
            <a:endParaRPr lang="en-US" dirty="0"/>
          </a:p>
          <a:p>
            <a:pPr lvl="1"/>
            <a:r>
              <a:rPr lang="en-US" dirty="0" err="1"/>
              <a:t>dll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85360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9BD8E-5947-4895-A573-5BF3515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Operasi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E5E267-6F72-4DE7-84AA-E65CD3A7A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442" y="1446993"/>
            <a:ext cx="9144000" cy="7682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0FC07F-E6DB-44C8-AB88-0E7AEE3CA7E1}"/>
              </a:ext>
            </a:extLst>
          </p:cNvPr>
          <p:cNvSpPr txBox="1"/>
          <p:nvPr/>
        </p:nvSpPr>
        <p:spPr>
          <a:xfrm>
            <a:off x="2077720" y="2496185"/>
            <a:ext cx="7893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Pasar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Operasi</a:t>
            </a:r>
            <a:r>
              <a:rPr lang="en-US" sz="2800" dirty="0"/>
              <a:t> </a:t>
            </a:r>
            <a:r>
              <a:rPr lang="en-US" sz="2800" dirty="0" err="1"/>
              <a:t>Seluruh</a:t>
            </a:r>
            <a:r>
              <a:rPr lang="en-US" sz="2800" dirty="0"/>
              <a:t> Dunia (</a:t>
            </a:r>
            <a:r>
              <a:rPr lang="en-US" sz="2800" dirty="0" err="1"/>
              <a:t>Februari</a:t>
            </a:r>
            <a:r>
              <a:rPr lang="en-US" sz="2800" dirty="0"/>
              <a:t> 2020) </a:t>
            </a:r>
            <a:r>
              <a:rPr lang="en-US" sz="2800" dirty="0" err="1"/>
              <a:t>dikuasai</a:t>
            </a:r>
            <a:r>
              <a:rPr lang="en-US" sz="2800" dirty="0"/>
              <a:t> oleh Windows 77%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Dilanjutkan</a:t>
            </a:r>
            <a:r>
              <a:rPr lang="en-US" sz="2800" dirty="0"/>
              <a:t> oleh OS X 17%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Lalu</a:t>
            </a:r>
            <a:r>
              <a:rPr lang="en-US" sz="2800" dirty="0"/>
              <a:t> Linux 1%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84353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9B1B-B000-4AFF-B694-7B6A20478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Cont’d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2CB574-2100-4A8E-AC52-4E376C1C8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40181"/>
            <a:ext cx="9144000" cy="107929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20F54-44AD-4F85-A5F7-05A9D73D00CC}"/>
              </a:ext>
            </a:extLst>
          </p:cNvPr>
          <p:cNvSpPr txBox="1"/>
          <p:nvPr/>
        </p:nvSpPr>
        <p:spPr>
          <a:xfrm>
            <a:off x="2364741" y="2998470"/>
            <a:ext cx="73907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Di pasar Indonesia Windows </a:t>
            </a:r>
            <a:r>
              <a:rPr lang="en-US" sz="2800" dirty="0" err="1"/>
              <a:t>menguasai</a:t>
            </a:r>
            <a:r>
              <a:rPr lang="en-US" sz="2800" dirty="0"/>
              <a:t> </a:t>
            </a:r>
            <a:r>
              <a:rPr lang="en-US" sz="2800" dirty="0" err="1"/>
              <a:t>pasaran</a:t>
            </a:r>
            <a:r>
              <a:rPr lang="en-US" sz="2800" dirty="0"/>
              <a:t> </a:t>
            </a:r>
            <a:r>
              <a:rPr lang="en-US" sz="2800" dirty="0" err="1"/>
              <a:t>dibandingkan</a:t>
            </a:r>
            <a:r>
              <a:rPr lang="en-US" sz="2800" dirty="0"/>
              <a:t> OS X, </a:t>
            </a:r>
            <a:r>
              <a:rPr lang="en-US" sz="2800" dirty="0" err="1"/>
              <a:t>bahkan</a:t>
            </a:r>
            <a:r>
              <a:rPr lang="en-US" sz="2800" dirty="0"/>
              <a:t> Linux </a:t>
            </a:r>
            <a:r>
              <a:rPr lang="en-US" sz="2800" dirty="0" err="1"/>
              <a:t>kalah</a:t>
            </a:r>
            <a:r>
              <a:rPr lang="en-US" sz="2800" dirty="0"/>
              <a:t> oleh OS Unknown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dikatakan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Operasi</a:t>
            </a:r>
            <a:r>
              <a:rPr lang="en-US" sz="2800" dirty="0"/>
              <a:t> </a:t>
            </a:r>
            <a:r>
              <a:rPr lang="en-US" sz="2800" dirty="0" err="1"/>
              <a:t>Sumber</a:t>
            </a:r>
            <a:r>
              <a:rPr lang="en-US" sz="2800" dirty="0"/>
              <a:t> Terbuka </a:t>
            </a:r>
            <a:r>
              <a:rPr lang="en-US" sz="2800" dirty="0" err="1"/>
              <a:t>masih</a:t>
            </a:r>
            <a:r>
              <a:rPr lang="en-US" sz="2800" dirty="0"/>
              <a:t> </a:t>
            </a:r>
            <a:r>
              <a:rPr lang="en-US" sz="2800" dirty="0" err="1"/>
              <a:t>kalah</a:t>
            </a:r>
            <a:r>
              <a:rPr lang="en-US" sz="2800" dirty="0"/>
              <a:t> </a:t>
            </a:r>
            <a:r>
              <a:rPr lang="en-US" sz="2800" dirty="0" err="1"/>
              <a:t>dibandingkan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yang </a:t>
            </a:r>
            <a:r>
              <a:rPr lang="en-US" sz="2800" dirty="0" err="1"/>
              <a:t>berbayar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575133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6AC9-B68F-4BF0-B48F-A1A61DE65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Alasan</a:t>
            </a:r>
            <a:r>
              <a:rPr lang="en-US" dirty="0"/>
              <a:t> - Windows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51A24-8D88-4CFB-8D34-CB46C2FB0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Windows </a:t>
            </a:r>
            <a:r>
              <a:rPr lang="en-US" dirty="0" err="1"/>
              <a:t>secara</a:t>
            </a:r>
            <a:r>
              <a:rPr lang="en-US" dirty="0"/>
              <a:t> default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terpasang</a:t>
            </a:r>
            <a:r>
              <a:rPr lang="en-US" dirty="0"/>
              <a:t> di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computer/laptop, </a:t>
            </a:r>
            <a:r>
              <a:rPr lang="en-US" dirty="0" err="1"/>
              <a:t>sehingga</a:t>
            </a:r>
            <a:r>
              <a:rPr lang="en-US" dirty="0"/>
              <a:t> orang-orang yang </a:t>
            </a:r>
            <a:r>
              <a:rPr lang="en-US" dirty="0" err="1"/>
              <a:t>memakainya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memasang</a:t>
            </a:r>
            <a:r>
              <a:rPr lang="en-US" dirty="0"/>
              <a:t> </a:t>
            </a:r>
            <a:r>
              <a:rPr lang="en-US" dirty="0" err="1"/>
              <a:t>Windowsnya</a:t>
            </a:r>
            <a:endParaRPr lang="en-US" dirty="0"/>
          </a:p>
          <a:p>
            <a:pPr algn="just"/>
            <a:r>
              <a:rPr lang="id-ID" dirty="0"/>
              <a:t>PC Windows kompatibel dengan sebagian besar program perangkat lunak di pasar. </a:t>
            </a:r>
          </a:p>
        </p:txBody>
      </p:sp>
    </p:spTree>
    <p:extLst>
      <p:ext uri="{BB962C8B-B14F-4D97-AF65-F5344CB8AC3E}">
        <p14:creationId xmlns:p14="http://schemas.microsoft.com/office/powerpoint/2010/main" val="1563347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3F7C-A4D2-495F-B6A2-07E018E2A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Alasan</a:t>
            </a:r>
            <a:r>
              <a:rPr lang="en-US" dirty="0"/>
              <a:t> – OS X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A757-D5B7-4E95-AAD9-5145F09E9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err="1"/>
              <a:t>Mac</a:t>
            </a:r>
            <a:r>
              <a:rPr lang="id-ID" dirty="0"/>
              <a:t> lebih mudah dibeli</a:t>
            </a:r>
            <a:endParaRPr lang="en-US" dirty="0"/>
          </a:p>
          <a:p>
            <a:r>
              <a:rPr lang="id-ID" dirty="0"/>
              <a:t>Komputer </a:t>
            </a:r>
            <a:r>
              <a:rPr lang="id-ID" dirty="0" err="1"/>
              <a:t>Mac</a:t>
            </a:r>
            <a:r>
              <a:rPr lang="id-ID" dirty="0"/>
              <a:t> lebih mudah diperbaiki.</a:t>
            </a:r>
            <a:endParaRPr lang="en-US" dirty="0"/>
          </a:p>
          <a:p>
            <a:r>
              <a:rPr lang="id-ID" dirty="0"/>
              <a:t>Apple </a:t>
            </a:r>
            <a:r>
              <a:rPr lang="id-ID" dirty="0" err="1"/>
              <a:t>macOS</a:t>
            </a:r>
            <a:r>
              <a:rPr lang="id-ID" dirty="0"/>
              <a:t> bisa lebih mudah digunakan, tetapi itu tergantung pada preferensi pribadi</a:t>
            </a:r>
            <a:endParaRPr lang="en-US" dirty="0"/>
          </a:p>
          <a:p>
            <a:r>
              <a:rPr lang="id-ID" dirty="0"/>
              <a:t>Versi baru </a:t>
            </a:r>
            <a:r>
              <a:rPr lang="id-ID" dirty="0" err="1"/>
              <a:t>macOS</a:t>
            </a:r>
            <a:r>
              <a:rPr lang="id-ID" dirty="0"/>
              <a:t> selalu gratis.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Kemudahan</a:t>
            </a:r>
            <a:r>
              <a:rPr lang="en-US" dirty="0"/>
              <a:t> yang </a:t>
            </a:r>
            <a:r>
              <a:rPr lang="en-US" dirty="0" err="1"/>
              <a:t>ditawarkan</a:t>
            </a:r>
            <a:r>
              <a:rPr lang="en-US" dirty="0"/>
              <a:t> oleh Apple, </a:t>
            </a:r>
            <a:r>
              <a:rPr lang="en-US" dirty="0" err="1"/>
              <a:t>sehingga</a:t>
            </a:r>
            <a:r>
              <a:rPr lang="en-US" dirty="0"/>
              <a:t> Mac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meski</a:t>
            </a:r>
            <a:r>
              <a:rPr lang="en-US" dirty="0"/>
              <a:t> </a:t>
            </a:r>
            <a:r>
              <a:rPr lang="en-US" dirty="0" err="1"/>
              <a:t>berbayar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55656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A9E6A-BCF8-45EF-88AE-C23861905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Alasan</a:t>
            </a:r>
            <a:r>
              <a:rPr lang="en-US" dirty="0"/>
              <a:t> - Linux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276FA-CA43-4D6B-9CFE-7F64C51D8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Linux sepenuhnya merupakan proyek open </a:t>
            </a:r>
            <a:r>
              <a:rPr lang="id-ID" dirty="0" err="1"/>
              <a:t>source</a:t>
            </a:r>
            <a:r>
              <a:rPr lang="id-ID" dirty="0"/>
              <a:t>. Anda dapat melihat kode sumber OS Linux, yang merupakan nilai tambah.</a:t>
            </a:r>
            <a:endParaRPr lang="en-US" dirty="0"/>
          </a:p>
          <a:p>
            <a:r>
              <a:rPr lang="id-ID" dirty="0"/>
              <a:t>Linux tidak rentan seperti Windows. </a:t>
            </a:r>
            <a:r>
              <a:rPr lang="en-US" dirty="0"/>
              <a:t>T</a:t>
            </a:r>
            <a:r>
              <a:rPr lang="id-ID" dirty="0" err="1"/>
              <a:t>idak</a:t>
            </a:r>
            <a:r>
              <a:rPr lang="id-ID" dirty="0"/>
              <a:t> kebal, tetapi jauh lebih aman.</a:t>
            </a:r>
            <a:endParaRPr lang="en-US" dirty="0"/>
          </a:p>
          <a:p>
            <a:r>
              <a:rPr lang="id-ID" dirty="0"/>
              <a:t>Linux mendukung hampir semua bahasa pemrograman utama (</a:t>
            </a:r>
            <a:r>
              <a:rPr lang="id-ID" dirty="0" err="1"/>
              <a:t>Python</a:t>
            </a:r>
            <a:r>
              <a:rPr lang="id-ID" dirty="0"/>
              <a:t>, C / C ++, Java, </a:t>
            </a:r>
            <a:r>
              <a:rPr lang="id-ID" dirty="0" err="1"/>
              <a:t>Perl</a:t>
            </a:r>
            <a:r>
              <a:rPr lang="id-ID" dirty="0"/>
              <a:t>, Ruby, dll.)</a:t>
            </a:r>
          </a:p>
        </p:txBody>
      </p:sp>
    </p:spTree>
    <p:extLst>
      <p:ext uri="{BB962C8B-B14F-4D97-AF65-F5344CB8AC3E}">
        <p14:creationId xmlns:p14="http://schemas.microsoft.com/office/powerpoint/2010/main" val="3050856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30D89-6393-46D9-BEB3-1C80C8DA6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Memilih</a:t>
            </a:r>
            <a:r>
              <a:rPr lang="en-US" dirty="0"/>
              <a:t> OS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FB516-6482-4FFD-814E-F59807B17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Pikirkan tentang kemudahan penggunaan</a:t>
            </a:r>
            <a:endParaRPr lang="en-US" dirty="0"/>
          </a:p>
          <a:p>
            <a:r>
              <a:rPr lang="sv-SE" dirty="0"/>
              <a:t>Lihatlah perangkat lunak yang Anda gunakan</a:t>
            </a:r>
          </a:p>
          <a:p>
            <a:r>
              <a:rPr lang="id-ID" dirty="0"/>
              <a:t>apa yang digunakan rekan kerja, keluarga, atau sekolah Anda</a:t>
            </a:r>
            <a:endParaRPr lang="en-US" dirty="0"/>
          </a:p>
          <a:p>
            <a:r>
              <a:rPr lang="id-ID" dirty="0"/>
              <a:t>Selidiki perbedaan keamanan</a:t>
            </a:r>
            <a:endParaRPr lang="en-US" dirty="0"/>
          </a:p>
          <a:p>
            <a:r>
              <a:rPr lang="id-ID" dirty="0"/>
              <a:t>Pertimbangkan pemilihan gim</a:t>
            </a:r>
            <a:endParaRPr lang="en-US" dirty="0"/>
          </a:p>
          <a:p>
            <a:r>
              <a:rPr lang="sv-SE" dirty="0"/>
              <a:t>Pilih antara 32-bit dan 64-bit</a:t>
            </a:r>
          </a:p>
          <a:p>
            <a:r>
              <a:rPr lang="id-ID" dirty="0"/>
              <a:t>Lihatlah biaya sistem operasi</a:t>
            </a:r>
          </a:p>
        </p:txBody>
      </p:sp>
    </p:spTree>
    <p:extLst>
      <p:ext uri="{BB962C8B-B14F-4D97-AF65-F5344CB8AC3E}">
        <p14:creationId xmlns:p14="http://schemas.microsoft.com/office/powerpoint/2010/main" val="3191576880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3333CC"/>
      </a:hlink>
      <a:folHlink>
        <a:srgbClr val="AF67FF"/>
      </a:folHlink>
    </a:clrScheme>
    <a:fontScheme name="Presentatio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FFFFFF"/>
        </a:dk1>
        <a:lt1>
          <a:srgbClr val="000000"/>
        </a:lt1>
        <a:dk2>
          <a:srgbClr val="FFFFFF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626262"/>
        </a:dk1>
        <a:lt1>
          <a:srgbClr val="A3A699"/>
        </a:lt1>
        <a:dk2>
          <a:srgbClr val="626262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60597B"/>
        </a:dk1>
        <a:lt1>
          <a:srgbClr val="9A9ABC"/>
        </a:lt1>
        <a:dk2>
          <a:srgbClr val="60597B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2166A5"/>
        </a:dk1>
        <a:lt1>
          <a:srgbClr val="FFFFFF"/>
        </a:lt1>
        <a:dk2>
          <a:srgbClr val="2064A2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Presentation">
    <a:dk1>
      <a:srgbClr val="000000"/>
    </a:dk1>
    <a:lt1>
      <a:srgbClr val="FFFFFF"/>
    </a:lt1>
    <a:dk2>
      <a:srgbClr val="000000"/>
    </a:dk2>
    <a:lt2>
      <a:srgbClr val="808080"/>
    </a:lt2>
    <a:accent1>
      <a:srgbClr val="99CCFF"/>
    </a:accent1>
    <a:accent2>
      <a:srgbClr val="CCCCFF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3333CC"/>
    </a:hlink>
    <a:folHlink>
      <a:srgbClr val="AF67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564</Words>
  <Application>Microsoft Macintosh PowerPoint</Application>
  <PresentationFormat>Widescreen</PresentationFormat>
  <Paragraphs>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Basic Sans</vt:lpstr>
      <vt:lpstr>Presentation</vt:lpstr>
      <vt:lpstr>Open Source System</vt:lpstr>
      <vt:lpstr>Pengembangan Berbasis Open Source</vt:lpstr>
      <vt:lpstr>Cont’d</vt:lpstr>
      <vt:lpstr>Jenis Proyek Umum</vt:lpstr>
      <vt:lpstr>Contoh</vt:lpstr>
      <vt:lpstr>Pembangunan</vt:lpstr>
      <vt:lpstr>Cont’d</vt:lpstr>
      <vt:lpstr>Perbedaan dan Persamaan</vt:lpstr>
      <vt:lpstr>Peran Partisipan</vt:lpstr>
      <vt:lpstr>Kontribusi</vt:lpstr>
      <vt:lpstr>Cont’d</vt:lpstr>
      <vt:lpstr>Cont’d</vt:lpstr>
      <vt:lpstr>Perbandingan Sistem Operasi</vt:lpstr>
      <vt:lpstr>Cont’d</vt:lpstr>
      <vt:lpstr>Alasan - Windows</vt:lpstr>
      <vt:lpstr>Alasan – OS X</vt:lpstr>
      <vt:lpstr>Alasan - Linux</vt:lpstr>
      <vt:lpstr>Memilih 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Source System</dc:title>
  <dc:subject/>
  <dc:creator/>
  <cp:keywords/>
  <dc:description/>
  <cp:lastModifiedBy>ALAUDDIN MAULANA HIRZAN</cp:lastModifiedBy>
  <cp:revision>15</cp:revision>
  <dcterms:created xsi:type="dcterms:W3CDTF">2020-03-30T05:01:22Z</dcterms:created>
  <dcterms:modified xsi:type="dcterms:W3CDTF">2022-04-05T06:54:19Z</dcterms:modified>
</cp:coreProperties>
</file>