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fntdata" ContentType="application/x-fontdata"/>
  <Default Extension="bmp" ContentType="image/bmp"/>
  <Default Extension="jpeg" ContentType="image/jpeg"/>
  <Default Extension="png" ContentType="image/png"/>
  <Default Extension="gif" ContentType="image/gif"/>
  <Default Extension="tif" ContentType="image/tif"/>
  <Default Extension="emf" ContentType="image/x-emf"/>
  <Default Extension="wmf" ContentType="image/x-wmf"/>
  <Default Extension="pct" ContentType="image/pct"/>
  <Default Extension="pcx" ContentType="image/pcx"/>
  <Default Extension="tga" ContentType="image/tga"/>
  <Default Extension="avi" ContentType="video/avi"/>
  <Default Extension="wmv" ContentType="video/wmv"/>
  <Default Extension="mpg" ContentType="video/mpeg"/>
  <Default Extension="mpeg" ContentType="video/mpeg"/>
  <Default Extension="mp2" ContentType="video/mpeg"/>
  <Default Extension="mp4" ContentType="video/mpeg"/>
  <Default Extension="wma" ContentType="audio/x-ms-wma"/>
  <Default Extension="mid" ContentType="audio/unknown"/>
  <Default Extension="midi" ContentType="audio/unknown"/>
  <Default Extension="rmi" ContentType="audio/unknown"/>
  <Default Extension="mp3" ContentType="audio/unknown"/>
  <Default Extension="wav" ContentType="audio/wav"/>
  <Default Extension="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6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</Types>
</file>

<file path=_rels/.rels><?xml version="1.0" encoding="UTF-8" standalone="yes" 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sldMasterIdLst>
    <p:sldMasterId id="2147483648" r:id="rId5"/>
    <p:sldMasterId id="2147483661" r:id="rId6"/>
    <p:sldMasterId id="2147483674" r:id="rId7"/>
    <p:sldMasterId id="2147483687" r:id="rId8"/>
    <p:sldMasterId id="2147483700" r:id="rId9"/>
  </p:sldMasterIdLst>
  <p:notesMasterIdLst>
    <p:notesMasterId r:id="rId10"/>
  </p:notes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78" r:id="rId33"/>
    <p:sldId id="279" r:id="rId34"/>
  </p:sldIdLst>
  <p:sldSz cx="10080625" cy="7559675"/>
  <p:notesSz cx="7559675" cy="10691495"/>
  <p:defaultText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1pPr>
    <a:lvl2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2pPr>
    <a:lvl3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3pPr>
    <a:lvl4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4pPr>
    <a:lvl5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5pPr>
    <a:lvl6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6pPr>
    <a:lvl7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7pPr>
    <a:lvl8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8pPr>
    <a:lvl9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9pPr>
  </p:defaultTextStyle>
</p:presentation>
</file>

<file path=ppt/presProps.xml><?xml version="1.0" encoding="utf-8"?>
<p:presentationP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showPr showNarration="1">
    <p:penClr>
      <a:srgbClr val="0000FF"/>
    </p:penClr>
  </p:showPr>
  <p:extLst>
    <p:ext uri="smNativeData">
      <pr:smAppRevision xmlns:pr="smNativeData" dt="1568610805" val="970" rev64="64" revOS="3"/>
      <pr:smFileRevision xmlns:pr="smNativeData" dt="1568610805" val="0"/>
      <pr:guideOptions xmlns:pr="smNativeData" dt="1568610805" snapToGrid="1" snapToBorders="1" snapToGuide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slideViewPr>
    <p:cSldViewPr snapToObjects="1" showGuides="1">
      <p:cViewPr varScale="1">
        <p:scale>
          <a:sx n="52" d="100"/>
          <a:sy n="52" d="100"/>
        </p:scale>
        <p:origin x="3105" y="229"/>
      </p:cViewPr>
    </p:cSldViewPr>
  </p:slideViewPr>
  <p:outlineViewPr>
    <p:cViewPr>
      <p:scale>
        <a:sx n="33" d="100"/>
        <a:sy n="33" d="100"/>
      </p:scale>
      <p:origin x="0" y="0"/>
    </p:cViewPr>
  </p:outlineViewPr>
  <p:sorterViewPr>
    <p:cViewPr>
      <p:scale>
        <a:sx n="15" d="100"/>
        <a:sy n="15" d="100"/>
      </p:scale>
      <p:origin x="0" y="0"/>
    </p:cViewPr>
  </p:sorterViewPr>
  <p:notesViewPr>
    <p:cSldViewPr snapToObjects="1" showGuides="1">
      <p:cViewPr>
        <p:scale>
          <a:sx n="52" d="100"/>
          <a:sy n="52" d="100"/>
        </p:scale>
        <p:origin x="3105" y="229"/>
      </p:cViewPr>
    </p:cSldViewPr>
  </p:notesViewPr>
  <p:gridSpacing cx="71755" cy="71755"/>
</p:viewPr>
</file>

<file path=ppt/_rels/presentation.xml.rels><?xml version="1.0" encoding="UTF-8" standalone="yes" 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tableStyles" Target="tableStyles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slideMaster" Target="slideMasters/slideMaster3.xml"/><Relationship Id="rId8" Type="http://schemas.openxmlformats.org/officeDocument/2006/relationships/slideMaster" Target="slideMasters/slideMaster4.xml"/><Relationship Id="rId9" Type="http://schemas.openxmlformats.org/officeDocument/2006/relationships/slideMaster" Target="slideMasters/slideMaster5.xml"/><Relationship Id="rId10" Type="http://schemas.openxmlformats.org/officeDocument/2006/relationships/notesMaster" Target="notesMasters/notesMaster1.xml"/><Relationship Id="rId11" Type="http://schemas.openxmlformats.org/officeDocument/2006/relationships/slide" Target="slides/slide1.xml"/><Relationship Id="rId12" Type="http://schemas.openxmlformats.org/officeDocument/2006/relationships/slide" Target="slides/slide2.xml"/><Relationship Id="rId13" Type="http://schemas.openxmlformats.org/officeDocument/2006/relationships/slide" Target="slides/slide3.xml"/><Relationship Id="rId14" Type="http://schemas.openxmlformats.org/officeDocument/2006/relationships/slide" Target="slides/slide4.xml"/><Relationship Id="rId15" Type="http://schemas.openxmlformats.org/officeDocument/2006/relationships/slide" Target="slides/slide5.xml"/><Relationship Id="rId16" Type="http://schemas.openxmlformats.org/officeDocument/2006/relationships/slide" Target="slides/slide6.xml"/><Relationship Id="rId17" Type="http://schemas.openxmlformats.org/officeDocument/2006/relationships/slide" Target="slides/slide7.xml"/><Relationship Id="rId18" Type="http://schemas.openxmlformats.org/officeDocument/2006/relationships/slide" Target="slides/slide8.xml"/><Relationship Id="rId19" Type="http://schemas.openxmlformats.org/officeDocument/2006/relationships/slide" Target="slides/slide9.xml"/><Relationship Id="rId20" Type="http://schemas.openxmlformats.org/officeDocument/2006/relationships/slide" Target="slides/slide10.xml"/><Relationship Id="rId21" Type="http://schemas.openxmlformats.org/officeDocument/2006/relationships/slide" Target="slides/slide11.xml"/><Relationship Id="rId22" Type="http://schemas.openxmlformats.org/officeDocument/2006/relationships/slide" Target="slides/slide12.xml"/><Relationship Id="rId23" Type="http://schemas.openxmlformats.org/officeDocument/2006/relationships/slide" Target="slides/slide13.xml"/><Relationship Id="rId24" Type="http://schemas.openxmlformats.org/officeDocument/2006/relationships/slide" Target="slides/slide14.xml"/><Relationship Id="rId25" Type="http://schemas.openxmlformats.org/officeDocument/2006/relationships/slide" Target="slides/slide15.xml"/><Relationship Id="rId26" Type="http://schemas.openxmlformats.org/officeDocument/2006/relationships/slide" Target="slides/slide16.xml"/><Relationship Id="rId27" Type="http://schemas.openxmlformats.org/officeDocument/2006/relationships/slide" Target="slides/slide17.xml"/><Relationship Id="rId28" Type="http://schemas.openxmlformats.org/officeDocument/2006/relationships/slide" Target="slides/slide18.xml"/><Relationship Id="rId29" Type="http://schemas.openxmlformats.org/officeDocument/2006/relationships/slide" Target="slides/slide19.xml"/><Relationship Id="rId30" Type="http://schemas.openxmlformats.org/officeDocument/2006/relationships/slide" Target="slides/slide20.xml"/><Relationship Id="rId31" Type="http://schemas.openxmlformats.org/officeDocument/2006/relationships/slide" Target="slides/slide21.xml"/><Relationship Id="rId32" Type="http://schemas.openxmlformats.org/officeDocument/2006/relationships/slide" Target="slides/slide22.xml"/><Relationship Id="rId33" Type="http://schemas.openxmlformats.org/officeDocument/2006/relationships/slide" Target="slides/slide23.xml"/><Relationship Id="rId34" Type="http://schemas.openxmlformats.org/officeDocument/2006/relationships/slide" Target="slides/slide24.xml"/></Relationships>
</file>

<file path=ppt/notesMasters/_rels/notesMaster1.xml.rels><?xml version="1.0" encoding="UTF-8" standalone="yes" 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UAQAAAAUAACwtAACpHQAAEAAAACYAAAAIAAAAvQ8AAAAAAAA="/>
              </a:ext>
            </a:extLst>
          </p:cNvSpPr>
          <p:nvPr>
            <p:ph type="sldImg"/>
          </p:nvPr>
        </p:nvSpPr>
        <p:spPr>
          <a:xfrm>
            <a:off x="215900" y="812800"/>
            <a:ext cx="7127240" cy="4008755"/>
          </a:xfrm>
          <a:prstGeom prst="rect">
            <a:avLst/>
          </a:prstGeo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/>
            <a:r>
              <a:rPr lang="id-id" sz="4400"/>
              <a:t>Click to move the slide</a:t>
            </a:r>
            <a:endParaRPr lang="id-id" sz="4400"/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nBAAAPh8AANopAADWPAAAEAAAACYAAAAIAAAAPQ8AAAAAAAA="/>
              </a:ext>
            </a:extLst>
          </p:cNvSpPr>
          <p:nvPr>
            <p:ph type="body"/>
          </p:nvPr>
        </p:nvSpPr>
        <p:spPr>
          <a:xfrm>
            <a:off x="756285" y="5078730"/>
            <a:ext cx="6047105" cy="4810760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/>
            <a:r>
              <a:rPr lang="id-id" sz="2000"/>
              <a:t>Click to edit the notes format</a:t>
            </a:r>
            <a:endParaRPr lang="id-id" sz="2000"/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AAAAAAAAC4UAABJAwAAEAAAACYAAAAIAAAAPQ8AAAAAAAA="/>
              </a:ext>
            </a:extLst>
          </p:cNvSpPr>
          <p:nvPr>
            <p:ph type="hdr"/>
          </p:nvPr>
        </p:nvSpPr>
        <p:spPr>
          <a:xfrm>
            <a:off x="0" y="0"/>
            <a:ext cx="3280410" cy="53403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/>
            <a:r>
              <a:rPr lang="id-id" sz="1400">
                <a:latin typeface="Times New Roman" pitchFamily="1" charset="0"/>
                <a:ea typeface="DejaVu Sans" pitchFamily="1" charset="0"/>
                <a:cs typeface="DejaVu Sans" pitchFamily="1" charset="0"/>
              </a:rPr>
              <a:t>&lt;header&gt;</a:t>
            </a:r>
            <a:endParaRPr lang="id-id" sz="1400">
              <a:latin typeface="Times New Roman" pitchFamily="1" charset="0"/>
              <a:ea typeface="DejaVu Sans" pitchFamily="1" charset="0"/>
              <a:cs typeface="DejaVu Sans" pitchFamily="1" charset="0"/>
            </a:endParaR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TGgAAAAAAAIEuAABJAwAAEAAAACYAAAAIAAAAPQ8AAAAAAAA="/>
              </a:ext>
            </a:extLst>
          </p:cNvSpPr>
          <p:nvPr>
            <p:ph type="dt"/>
          </p:nvPr>
        </p:nvSpPr>
        <p:spPr>
          <a:xfrm>
            <a:off x="4279265" y="0"/>
            <a:ext cx="3280410" cy="53403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/>
            <a:r>
              <a:rPr lang="id-id" sz="1400">
                <a:latin typeface="Times New Roman" pitchFamily="1" charset="0"/>
                <a:ea typeface="DejaVu Sans" pitchFamily="1" charset="0"/>
                <a:cs typeface="DejaVu Sans" pitchFamily="1" charset="0"/>
              </a:rPr>
              <a:t>&lt;date/time&gt;</a:t>
            </a:r>
            <a:endParaRPr lang="id-id" sz="1400">
              <a:latin typeface="Times New Roman" pitchFamily="1" charset="0"/>
              <a:ea typeface="DejaVu Sans" pitchFamily="1" charset="0"/>
              <a:cs typeface="DejaVu Sans" pitchFamily="1" charset="0"/>
            </a:endParaR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9Rl/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AAAfD4AAC4UAADFQQAAEAAAACYAAAAIAAAAvQ8AAAAAAAA="/>
              </a:ext>
            </a:extLst>
          </p:cNvSpPr>
          <p:nvPr>
            <p:ph type="ftr"/>
          </p:nvPr>
        </p:nvSpPr>
        <p:spPr>
          <a:xfrm>
            <a:off x="0" y="10157460"/>
            <a:ext cx="3280410" cy="534035"/>
          </a:xfrm>
          <a:prstGeom prst="rect">
            <a:avLst/>
          </a:prstGeom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/>
          <a:p>
            <a:pPr/>
            <a:r>
              <a:rPr lang="id-id" sz="1400">
                <a:latin typeface="Times New Roman" pitchFamily="1" charset="0"/>
                <a:ea typeface="DejaVu Sans" pitchFamily="1" charset="0"/>
                <a:cs typeface="DejaVu Sans" pitchFamily="1" charset="0"/>
              </a:rPr>
              <a:t>&lt;footer&gt;</a:t>
            </a:r>
            <a:endParaRPr lang="id-id" sz="1400">
              <a:latin typeface="Times New Roman" pitchFamily="1" charset="0"/>
              <a:ea typeface="DejaVu Sans" pitchFamily="1" charset="0"/>
              <a:cs typeface="DejaVu Sans" pitchFamily="1" charset="0"/>
            </a:endParaRPr>
          </a:p>
        </p:txBody>
      </p:sp>
      <p:sp>
        <p:nvSpPr>
          <p:cNvPr id="7" name="PlaceHolder 6"/>
          <p:cNvSpPr>
            <a:spLocks noGrp="1" noChangeArrowheads="1"/>
            <a:extLst>
              <a:ext uri="smNativeData">
                <pr:smNativeData xmlns:pr="smNativeData" val="SMDATA_13_9Rl/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NsbEgE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TGgAAfD4AAIEuAADFQQAAEAAAACYAAAAIAAAAvQ8AAAAAAAA="/>
              </a:ext>
            </a:extLst>
          </p:cNvSpPr>
          <p:nvPr>
            <p:ph type="sldNum"/>
          </p:nvPr>
        </p:nvSpPr>
        <p:spPr>
          <a:xfrm>
            <a:off x="4279265" y="10157460"/>
            <a:ext cx="3280410" cy="534035"/>
          </a:xfrm>
          <a:prstGeom prst="rect">
            <a:avLst/>
          </a:prstGeom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/>
          <a:p>
            <a:pPr/>
            <a:fld id="{30936B18-56DD-C69D-932B-A0C8256565F5}" type="slidenum">
              <a:rPr lang="id-id" sz="1400">
                <a:latin typeface="Times New Roman" pitchFamily="1" charset="0"/>
                <a:ea typeface="DejaVu Sans" pitchFamily="1" charset="0"/>
                <a:cs typeface="DejaVu Sans" pitchFamily="1" charset="0"/>
              </a:rPr>
              <a:t>&lt;number&gt;</a:t>
            </a:fld>
            <a:endParaRPr lang="id-id" sz="1400">
              <a:latin typeface="Times New Roman" pitchFamily="1" charset="0"/>
              <a:ea typeface="DejaVu Sans" pitchFamily="1" charset="0"/>
              <a:cs typeface="DejaVu Sans" pitchFamily="1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notesMaster>
</file>

<file path=ppt/notesSlides/_rels/notesSlide1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Relationship Id="rId3" Type="http://schemas.openxmlformats.org/officeDocument/2006/relationships/hyperlink" Target="http://romisatriawahono.net/rm/" TargetMode="External"/><Relationship Id="rId4" Type="http://schemas.openxmlformats.org/officeDocument/2006/relationships/image" Target="../media/image9.wmf"/></Relationships>
</file>

<file path=ppt/notesSlides/_rels/notesSlide2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8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dPGxo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PBgAAAAUAALEnAACoHQAAEAAAACYAAAAIAAAAAQ8AAAAAAAA="/>
              </a:ext>
            </a:extLst>
          </p:cNvSpPr>
          <p:nvPr>
            <p:ph type="sldImg"/>
          </p:nvPr>
        </p:nvSpPr>
        <p:spPr>
          <a:xfrm>
            <a:off x="1106805" y="812800"/>
            <a:ext cx="5345430" cy="4008120"/>
          </a:xfrm>
          <a:prstGeom prst="rect">
            <a:avLst/>
          </a:prstGeom>
        </p:spPr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KAh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nBAAAPh8AANkpAADVPAAAEAAAACYAAAAIAAAAPQ8AAAAAAAA="/>
              </a:ext>
            </a:extLst>
          </p:cNvSpPr>
          <p:nvPr>
            <p:ph type="body"/>
          </p:nvPr>
        </p:nvSpPr>
        <p:spPr>
          <a:xfrm>
            <a:off x="756285" y="5078730"/>
            <a:ext cx="6046470" cy="481012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marL="215900" indent="-215900">
              <a:lnSpc>
                <a:spcPct val="100000"/>
              </a:lnSpc>
            </a:pPr>
            <a:r>
              <a:rPr lang="id-id" sz="2400">
                <a:solidFill>
                  <a:srgbClr val="000000"/>
                </a:solidFill>
              </a:rPr>
              <a:t>Referensi: </a:t>
            </a:r>
            <a:br/>
            <a:r>
              <a:rPr lang="id-id" sz="2400">
                <a:solidFill>
                  <a:srgbClr val="000000"/>
                </a:solidFill>
              </a:rPr>
              <a:t>1. </a:t>
            </a:r>
            <a:r>
              <a:rPr lang="id-id" sz="2400" u="sng">
                <a:solidFill>
                  <a:srgbClr val="000000"/>
                </a:solidFill>
                <a:hlinkClick r:id="rId3"/>
              </a:rPr>
              <a:t>http://romisatriawahono.net/rm/</a:t>
            </a:r>
            <a:br/>
            <a:r>
              <a:rPr lang="id-id" sz="2400">
                <a:solidFill>
                  <a:srgbClr val="000000"/>
                </a:solidFill>
              </a:rPr>
              <a:t>2. Project in Computing and Information System a Student Guide </a:t>
            </a:r>
            <a:r>
              <a:rPr lang="id-id" sz="2400">
                <a:solidFill>
                  <a:srgbClr val="000000"/>
                </a:solidFill>
              </a:rPr>
              <a:t>	</a:t>
            </a:r>
            <a:r>
              <a:rPr lang="id-id" sz="2400">
                <a:solidFill>
                  <a:srgbClr val="000000"/>
                </a:solidFill>
              </a:rPr>
              <a:t>	</a:t>
            </a:r>
            <a:r>
              <a:rPr lang="id-id" sz="2400">
                <a:solidFill>
                  <a:srgbClr val="000000"/>
                </a:solidFill>
              </a:rPr>
              <a:t>2nd Edition, Addison-Wesley, 2009</a:t>
            </a:r>
            <a:endParaRPr lang="id-id" sz="2400"/>
          </a:p>
          <a:p>
            <a:pPr marL="215900" indent="-215900">
              <a:lnSpc>
                <a:spcPct val="100000"/>
              </a:lnSpc>
            </a:pPr>
            <a:r>
              <a:rPr lang="id-id" sz="2400">
                <a:solidFill>
                  <a:srgbClr val="000000"/>
                </a:solidFill>
              </a:rPr>
              <a:t>3. A Guide for Students in Computer Science and Information </a:t>
            </a:r>
            <a:r>
              <a:rPr lang="id-id" sz="2400">
                <a:solidFill>
                  <a:srgbClr val="000000"/>
                </a:solidFill>
              </a:rPr>
              <a:t>	</a:t>
            </a:r>
            <a:r>
              <a:rPr lang="id-id" sz="2400">
                <a:solidFill>
                  <a:srgbClr val="000000"/>
                </a:solidFill>
              </a:rPr>
              <a:t>	</a:t>
            </a:r>
            <a:r>
              <a:rPr lang="id-id" sz="2400">
                <a:solidFill>
                  <a:srgbClr val="000000"/>
                </a:solidFill>
              </a:rPr>
              <a:t>	</a:t>
            </a:r>
            <a:r>
              <a:rPr lang="id-id" sz="2400">
                <a:solidFill>
                  <a:srgbClr val="000000"/>
                </a:solidFill>
              </a:rPr>
              <a:t>System 2nd Edition, Springer-Verlag London Limited, 2008</a:t>
            </a:r>
            <a:endParaRPr lang="id-id" sz="2400"/>
          </a:p>
        </p:txBody>
      </p:sp>
      <p:pic>
        <p:nvPicPr>
          <p:cNvPr id="4" name="Picture1"/>
          <p:cNvPicPr>
            <a:extLst>
              <a:ext uri="smNativeData">
                <pr:smNativeData xmlns:pr="smNativeData" val="SMDATA_15_9Rl/XR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AAAABQAAAAEAAAAAAAAAAAAAAAAAAAAAAAAAAAAAAAAAAAAAAAAAAAAAAAJ/f38AAAAAA8zMzADAwP8Af39/AAAAAAAAAAAAAAAAAP///wAAAAAAIQAAABgAAAAUAAAAzwYAAAAFAACxJwAAqB0AABAAAAAmAAAACAAAAP//////////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1106805" y="812800"/>
            <a:ext cx="5345430" cy="400812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notes>
</file>

<file path=ppt/notesSlides/notesSlide2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PBgAAAAUAALEnAACoHQAAEAAAACYAAAAIAAAAAQ8AAAAAAAA="/>
              </a:ext>
            </a:extLst>
          </p:cNvSpPr>
          <p:nvPr>
            <p:ph type="sldImg"/>
          </p:nvPr>
        </p:nvSpPr>
        <p:spPr>
          <a:xfrm>
            <a:off x="1106805" y="812800"/>
            <a:ext cx="5345430" cy="4008120"/>
          </a:xfrm>
          <a:prstGeom prst="rect">
            <a:avLst/>
          </a:prstGeom>
        </p:spPr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nBAAAPh8AANkpAADVPAAAEAAAACYAAAAIAAAAPQ8AAAAAAAA="/>
              </a:ext>
            </a:extLst>
          </p:cNvSpPr>
          <p:nvPr>
            <p:ph type="body"/>
          </p:nvPr>
        </p:nvSpPr>
        <p:spPr>
          <a:xfrm>
            <a:off x="756285" y="5078730"/>
            <a:ext cx="6046470" cy="481012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marL="215900" indent="-215265">
              <a:lnSpc>
                <a:spcPct val="100000"/>
              </a:lnSpc>
              <a:spcBef>
                <a:spcPts val="1415"/>
              </a:spcBef>
            </a:pPr>
            <a:r>
              <a:rPr lang="id-id" sz="2600">
                <a:solidFill>
                  <a:srgbClr val="000000"/>
                </a:solidFill>
              </a:rPr>
              <a:t>Mengapa Harus Penelitian?</a:t>
            </a:r>
            <a:endParaRPr lang="id-id" sz="2600"/>
          </a:p>
          <a:p>
            <a:pPr marL="215900" indent="-215265">
              <a:lnSpc>
                <a:spcPct val="100000"/>
              </a:lnSpc>
              <a:spcBef>
                <a:spcPts val="1130"/>
              </a:spcBef>
            </a:pPr>
            <a:r>
              <a:rPr lang="id-id" sz="2400">
                <a:solidFill>
                  <a:srgbClr val="000000"/>
                </a:solidFill>
              </a:rPr>
              <a:t>Dimulai Adanya </a:t>
            </a:r>
            <a:r>
              <a:rPr lang="id-id" sz="2400" b="1">
                <a:solidFill>
                  <a:srgbClr val="000000"/>
                </a:solidFill>
              </a:rPr>
              <a:t>Masalah</a:t>
            </a:r>
            <a:endParaRPr lang="id-id" sz="2400"/>
          </a:p>
          <a:p>
            <a:pPr marL="215900" indent="-215265">
              <a:lnSpc>
                <a:spcPct val="100000"/>
              </a:lnSpc>
              <a:spcBef>
                <a:spcPts val="850"/>
              </a:spcBef>
            </a:pPr>
            <a:r>
              <a:rPr lang="id-id" sz="2000">
                <a:solidFill>
                  <a:srgbClr val="000000"/>
                </a:solidFill>
              </a:rPr>
              <a:t>Dengan Metode A Masalah Sudah Terpecahkan</a:t>
            </a:r>
            <a:endParaRPr lang="id-id" sz="2000"/>
          </a:p>
          <a:p>
            <a:pPr marL="215900" indent="-215265">
              <a:lnSpc>
                <a:spcPct val="100000"/>
              </a:lnSpc>
              <a:spcBef>
                <a:spcPts val="850"/>
              </a:spcBef>
            </a:pPr>
            <a:r>
              <a:rPr lang="id-id" sz="2000">
                <a:solidFill>
                  <a:srgbClr val="000000"/>
                </a:solidFill>
              </a:rPr>
              <a:t>Tapi Belum DIketahui Metode Yang Lebih Baik</a:t>
            </a:r>
            <a:endParaRPr lang="id-id" sz="2000"/>
          </a:p>
          <a:p>
            <a:pPr marL="215900" indent="-215265">
              <a:lnSpc>
                <a:spcPct val="100000"/>
              </a:lnSpc>
              <a:spcBef>
                <a:spcPts val="850"/>
              </a:spcBef>
            </a:pPr>
            <a:endParaRPr lang="id-id" sz="2000"/>
          </a:p>
          <a:p>
            <a:pPr marL="215900" indent="-215265">
              <a:lnSpc>
                <a:spcPct val="100000"/>
              </a:lnSpc>
              <a:spcBef>
                <a:spcPts val="1415"/>
              </a:spcBef>
            </a:pPr>
            <a:r>
              <a:rPr lang="id-id" sz="2600">
                <a:solidFill>
                  <a:srgbClr val="000000"/>
                </a:solidFill>
              </a:rPr>
              <a:t>Bentuk Kontribusi Dari Penelitian</a:t>
            </a:r>
            <a:endParaRPr lang="id-id" sz="2600"/>
          </a:p>
          <a:p>
            <a:pPr marL="215900" indent="-215265">
              <a:lnSpc>
                <a:spcPct val="100000"/>
              </a:lnSpc>
              <a:spcBef>
                <a:spcPts val="1130"/>
              </a:spcBef>
            </a:pPr>
            <a:r>
              <a:rPr lang="id-id" sz="2400">
                <a:solidFill>
                  <a:srgbClr val="000000"/>
                </a:solidFill>
              </a:rPr>
              <a:t>Menemukan/Merevisi Teori</a:t>
            </a:r>
            <a:endParaRPr lang="id-id" sz="2400"/>
          </a:p>
          <a:p>
            <a:pPr marL="215900" indent="-215265">
              <a:lnSpc>
                <a:spcPct val="100000"/>
              </a:lnSpc>
              <a:spcBef>
                <a:spcPts val="1130"/>
              </a:spcBef>
            </a:pPr>
            <a:r>
              <a:rPr lang="id-id" sz="2400">
                <a:solidFill>
                  <a:srgbClr val="000000"/>
                </a:solidFill>
              </a:rPr>
              <a:t>Fakta</a:t>
            </a:r>
            <a:endParaRPr lang="id-id" sz="2400"/>
          </a:p>
          <a:p>
            <a:pPr marL="215900" indent="-215265">
              <a:lnSpc>
                <a:spcPct val="100000"/>
              </a:lnSpc>
            </a:pPr>
            <a:r>
              <a:rPr lang="id-id" sz="2400">
                <a:solidFill>
                  <a:srgbClr val="000000"/>
                </a:solidFill>
              </a:rPr>
              <a:t>Aplikasi</a:t>
            </a:r>
            <a:endParaRPr lang="id-id" sz="2400"/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LABYC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PBgAAAAUAALEnAACoHQAAEAAAACYAAAAIAAAAAQ8AAAAAAAA="/>
              </a:ext>
            </a:extLst>
          </p:cNvSpPr>
          <p:nvPr>
            <p:ph type="sldImg"/>
          </p:nvPr>
        </p:nvSpPr>
        <p:spPr>
          <a:xfrm>
            <a:off x="1106805" y="812800"/>
            <a:ext cx="5345430" cy="4008120"/>
          </a:xfrm>
          <a:prstGeom prst="rect">
            <a:avLst/>
          </a:prstGeom>
        </p:spPr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NAIAQ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nBAAAPh8AANkpAADVPAAAEAAAACYAAAAIAAAAPQ8AAAAAAAA="/>
              </a:ext>
            </a:extLst>
          </p:cNvSpPr>
          <p:nvPr>
            <p:ph type="body"/>
          </p:nvPr>
        </p:nvSpPr>
        <p:spPr>
          <a:xfrm>
            <a:off x="756285" y="5078730"/>
            <a:ext cx="6046470" cy="481012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marL="215900" indent="-215900" algn="just">
              <a:lnSpc>
                <a:spcPct val="100000"/>
              </a:lnSpc>
              <a:spcBef>
                <a:spcPts val="1415"/>
              </a:spcBef>
            </a:pPr>
            <a:r>
              <a:rPr lang="id-id" sz="2400"/>
              <a:t>Dilakukan Karena Ada Masalah Penelitian yang Muncul Karena Adanya Latar Belakang Masalah</a:t>
            </a:r>
            <a:endParaRPr lang="id-id" sz="2400"/>
          </a:p>
          <a:p>
            <a:pPr marL="215900" indent="-215900" algn="just">
              <a:lnSpc>
                <a:spcPct val="100000"/>
              </a:lnSpc>
              <a:spcBef>
                <a:spcPts val="1415"/>
              </a:spcBef>
            </a:pPr>
            <a:r>
              <a:rPr lang="id-id" sz="2400"/>
              <a:t>Dilakukan Secara </a:t>
            </a:r>
            <a:r>
              <a:rPr lang="id-id" sz="2400" b="1"/>
              <a:t>Terencana</a:t>
            </a:r>
            <a:r>
              <a:rPr lang="id-id" sz="2400"/>
              <a:t>, </a:t>
            </a:r>
            <a:r>
              <a:rPr lang="id-id" sz="2400" b="1"/>
              <a:t>Sistematis</a:t>
            </a:r>
            <a:r>
              <a:rPr lang="id-id" sz="2400"/>
              <a:t>, </a:t>
            </a:r>
            <a:r>
              <a:rPr lang="id-id" sz="2400" b="1"/>
              <a:t>Berulang-ulang</a:t>
            </a:r>
            <a:r>
              <a:rPr lang="id-id" sz="2400"/>
              <a:t> dan </a:t>
            </a:r>
            <a:r>
              <a:rPr lang="id-id" sz="2400" b="1"/>
              <a:t>Terukur</a:t>
            </a:r>
            <a:r>
              <a:rPr lang="id-id" sz="2400"/>
              <a:t>.</a:t>
            </a:r>
            <a:endParaRPr lang="id-id" sz="2400"/>
          </a:p>
          <a:p>
            <a:pPr marL="215900" indent="-215900">
              <a:lnSpc>
                <a:spcPct val="100000"/>
              </a:lnSpc>
            </a:pPr>
            <a:r>
              <a:rPr lang="id-id" sz="2400"/>
              <a:t>Dan Harus memiliki </a:t>
            </a:r>
            <a:r>
              <a:rPr lang="id-id" sz="2400" b="1"/>
              <a:t>Orisinalitas</a:t>
            </a:r>
            <a:r>
              <a:rPr lang="id-id" sz="2400"/>
              <a:t>, dan </a:t>
            </a:r>
            <a:r>
              <a:rPr lang="id-id" sz="2400" b="1"/>
              <a:t>Kebaruan</a:t>
            </a:r>
            <a:r>
              <a:rPr lang="id-id" sz="2400"/>
              <a:t>, dan Tidak Lupa Menghasilan Kontribusi Orisinil Kepada Pengetahuan.</a:t>
            </a:r>
            <a:endParaRPr lang="id-id" sz="2400"/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0sIC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PBgAAAAUAALEnAACoHQAAEAAAACYAAAAIAAAAAQ8AAAAAAAA="/>
              </a:ext>
            </a:extLst>
          </p:cNvSpPr>
          <p:nvPr>
            <p:ph type="sldImg"/>
          </p:nvPr>
        </p:nvSpPr>
        <p:spPr>
          <a:xfrm>
            <a:off x="1106805" y="812800"/>
            <a:ext cx="5345430" cy="4008120"/>
          </a:xfrm>
          <a:prstGeom prst="rect">
            <a:avLst/>
          </a:prstGeom>
        </p:spPr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srKys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nBAAAPh8AANkpAADVPAAAEAAAACYAAAAIAAAAPQ8AAAAAAAA="/>
              </a:ext>
            </a:extLst>
          </p:cNvSpPr>
          <p:nvPr>
            <p:ph type="body"/>
          </p:nvPr>
        </p:nvSpPr>
        <p:spPr>
          <a:xfrm>
            <a:off x="756285" y="5078730"/>
            <a:ext cx="6046470" cy="481012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marL="215900" indent="-215900">
              <a:lnSpc>
                <a:spcPct val="100000"/>
              </a:lnSpc>
            </a:pPr>
            <a:r>
              <a:rPr lang="id-id" sz="2800"/>
              <a:t>Tujuan Dasar</a:t>
            </a:r>
            <a:endParaRPr lang="id-id" sz="2800"/>
          </a:p>
          <a:p>
            <a:pPr marL="215900" indent="-215900">
              <a:lnSpc>
                <a:spcPct val="100000"/>
              </a:lnSpc>
              <a:spcBef>
                <a:spcPts val="1415"/>
              </a:spcBef>
            </a:pPr>
            <a:r>
              <a:rPr lang="id-id" sz="2800"/>
              <a:t>Memecahkan Permasalahan Yang Dihadapi</a:t>
            </a:r>
            <a:endParaRPr lang="id-id" sz="2800"/>
          </a:p>
          <a:p>
            <a:pPr marL="215900" indent="-215900">
              <a:lnSpc>
                <a:spcPct val="100000"/>
              </a:lnSpc>
              <a:spcBef>
                <a:spcPts val="1415"/>
              </a:spcBef>
            </a:pPr>
            <a:r>
              <a:rPr lang="id-id" sz="2800"/>
              <a:t>Menguji, Mengembangkan dan Menemukan Teori</a:t>
            </a:r>
            <a:endParaRPr lang="id-id" sz="2800"/>
          </a:p>
          <a:p>
            <a:pPr marL="215900" indent="-215900">
              <a:lnSpc>
                <a:spcPct val="100000"/>
              </a:lnSpc>
            </a:pPr>
            <a:r>
              <a:rPr lang="id-id" sz="2800"/>
              <a:t>Menguji, Mengembangkan dan Menemukan metode Kerja</a:t>
            </a:r>
            <a:endParaRPr lang="id-id" sz="2800"/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PBgAAAAUAALEnAACoHQAAEAAAACYAAAAIAAAAAQ8AAAAAAAA="/>
              </a:ext>
            </a:extLst>
          </p:cNvSpPr>
          <p:nvPr>
            <p:ph type="sldImg"/>
          </p:nvPr>
        </p:nvSpPr>
        <p:spPr>
          <a:xfrm>
            <a:off x="1106805" y="812800"/>
            <a:ext cx="5345430" cy="4008120"/>
          </a:xfrm>
          <a:prstGeom prst="rect">
            <a:avLst/>
          </a:prstGeom>
        </p:spPr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nBAAAPh8AANkpAADVPAAAEAAAACYAAAAIAAAAPQ8AAAAAAAA="/>
              </a:ext>
            </a:extLst>
          </p:cNvSpPr>
          <p:nvPr>
            <p:ph type="body"/>
          </p:nvPr>
        </p:nvSpPr>
        <p:spPr>
          <a:xfrm>
            <a:off x="756285" y="5078730"/>
            <a:ext cx="6046470" cy="481012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marL="215900" indent="-215900">
              <a:lnSpc>
                <a:spcPct val="100000"/>
              </a:lnSpc>
            </a:pPr>
            <a:r>
              <a:rPr lang="id-id" sz="2800"/>
              <a:t>Kesalah Pahaman</a:t>
            </a:r>
            <a:endParaRPr lang="id-id" sz="2800"/>
          </a:p>
          <a:p>
            <a:pPr marL="215900" indent="-215900">
              <a:lnSpc>
                <a:spcPct val="100000"/>
              </a:lnSpc>
            </a:pPr>
            <a:endParaRPr lang="id-id" sz="2800"/>
          </a:p>
          <a:p>
            <a:pPr marL="215900" indent="-215900" algn="just">
              <a:lnSpc>
                <a:spcPct val="100000"/>
              </a:lnSpc>
              <a:spcBef>
                <a:spcPts val="1415"/>
              </a:spcBef>
            </a:pPr>
            <a:r>
              <a:rPr lang="id-id" sz="2800"/>
              <a:t>Membangun software </a:t>
            </a:r>
            <a:r>
              <a:rPr lang="id-id" sz="2800" b="1"/>
              <a:t>bukan tujuan utama penelitian</a:t>
            </a:r>
            <a:r>
              <a:rPr lang="id-id" sz="2800"/>
              <a:t>, hanya sebagai tempat pengujian hasil penelitian.</a:t>
            </a:r>
            <a:endParaRPr lang="id-id" sz="2800"/>
          </a:p>
          <a:p>
            <a:pPr marL="215900" indent="-215900">
              <a:lnSpc>
                <a:spcPct val="100000"/>
              </a:lnSpc>
            </a:pPr>
            <a:r>
              <a:rPr lang="id-id" sz="2800" b="1"/>
              <a:t>Kontribusi ke masyarakat</a:t>
            </a:r>
            <a:r>
              <a:rPr lang="id-id" sz="2800"/>
              <a:t> tidak secara langsung bisa diukur, tapi lebih ke manfaat penelitian.</a:t>
            </a:r>
            <a:endParaRPr lang="id-id" sz="2800"/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PBgAAAAUAALEnAACoHQAAEAAAACYAAAAIAAAAAQ8AAAAAAAA="/>
              </a:ext>
            </a:extLst>
          </p:cNvSpPr>
          <p:nvPr>
            <p:ph type="sldImg"/>
          </p:nvPr>
        </p:nvSpPr>
        <p:spPr>
          <a:xfrm>
            <a:off x="1106805" y="812800"/>
            <a:ext cx="5345430" cy="4008120"/>
          </a:xfrm>
          <a:prstGeom prst="rect">
            <a:avLst/>
          </a:prstGeom>
        </p:spPr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vYC9k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nBAAAPh8AANkpAADVPAAAEAAAACYAAAAIAAAAPQ8AAAAAAAA="/>
              </a:ext>
            </a:extLst>
          </p:cNvSpPr>
          <p:nvPr>
            <p:ph type="body"/>
          </p:nvPr>
        </p:nvSpPr>
        <p:spPr>
          <a:xfrm>
            <a:off x="756285" y="5078730"/>
            <a:ext cx="6046470" cy="481012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marL="215900" indent="-215900">
              <a:lnSpc>
                <a:spcPct val="100000"/>
              </a:lnSpc>
            </a:pPr>
            <a:r>
              <a:rPr lang="id-id" sz="2200"/>
              <a:t>Karakter Peneliti</a:t>
            </a:r>
            <a:endParaRPr lang="id-id" sz="2200"/>
          </a:p>
          <a:p>
            <a:pPr marL="215900" indent="-215900">
              <a:lnSpc>
                <a:spcPct val="100000"/>
              </a:lnSpc>
            </a:pPr>
            <a:endParaRPr lang="id-id" sz="2200"/>
          </a:p>
          <a:p>
            <a:pPr marL="215900" indent="-215900">
              <a:lnSpc>
                <a:spcPct val="100000"/>
              </a:lnSpc>
              <a:spcBef>
                <a:spcPts val="1415"/>
              </a:spcBef>
            </a:pPr>
            <a:r>
              <a:rPr lang="id-id" sz="2200"/>
              <a:t>Peneliti </a:t>
            </a:r>
            <a:r>
              <a:rPr lang="id-id" sz="2200" b="1"/>
              <a:t>Boleh Salah</a:t>
            </a:r>
            <a:endParaRPr lang="id-id" sz="2200"/>
          </a:p>
          <a:p>
            <a:pPr marL="215900" indent="-215900">
              <a:lnSpc>
                <a:spcPct val="100000"/>
              </a:lnSpc>
              <a:spcBef>
                <a:spcPts val="1130"/>
              </a:spcBef>
            </a:pPr>
            <a:r>
              <a:rPr lang="id-id" sz="2200"/>
              <a:t>Salah Hipotesis</a:t>
            </a:r>
            <a:endParaRPr lang="id-id" sz="2200"/>
          </a:p>
          <a:p>
            <a:pPr marL="215900" indent="-215900">
              <a:lnSpc>
                <a:spcPct val="100000"/>
              </a:lnSpc>
              <a:spcBef>
                <a:spcPts val="1130"/>
              </a:spcBef>
            </a:pPr>
            <a:r>
              <a:rPr lang="id-id" sz="2200"/>
              <a:t>Salah Analisis</a:t>
            </a:r>
            <a:endParaRPr lang="id-id" sz="2200"/>
          </a:p>
          <a:p>
            <a:pPr marL="215900" indent="-215900">
              <a:lnSpc>
                <a:spcPct val="100000"/>
              </a:lnSpc>
              <a:spcBef>
                <a:spcPts val="1130"/>
              </a:spcBef>
            </a:pPr>
            <a:r>
              <a:rPr lang="id-id" sz="2200"/>
              <a:t>Salah Pengujian</a:t>
            </a:r>
            <a:endParaRPr lang="id-id" sz="2200"/>
          </a:p>
          <a:p>
            <a:pPr marL="215900" indent="-215900">
              <a:lnSpc>
                <a:spcPct val="100000"/>
              </a:lnSpc>
              <a:spcBef>
                <a:spcPts val="1130"/>
              </a:spcBef>
            </a:pPr>
            <a:r>
              <a:rPr lang="id-id" sz="2200"/>
              <a:t>dsb</a:t>
            </a:r>
            <a:endParaRPr lang="id-id" sz="2200"/>
          </a:p>
          <a:p>
            <a:pPr marL="215900" indent="-215900">
              <a:lnSpc>
                <a:spcPct val="100000"/>
              </a:lnSpc>
              <a:spcBef>
                <a:spcPts val="1415"/>
              </a:spcBef>
            </a:pPr>
            <a:r>
              <a:rPr lang="id-id" sz="2200"/>
              <a:t>Namun Tidak Boleh </a:t>
            </a:r>
            <a:r>
              <a:rPr lang="id-id" sz="2200" b="1"/>
              <a:t>Berbohong</a:t>
            </a:r>
            <a:r>
              <a:rPr lang="id-id" sz="2200"/>
              <a:t> atau </a:t>
            </a:r>
            <a:r>
              <a:rPr lang="id-id" sz="2200" b="1"/>
              <a:t>Menipu</a:t>
            </a:r>
            <a:endParaRPr lang="id-id" sz="2200"/>
          </a:p>
          <a:p>
            <a:pPr marL="215900" indent="-215900">
              <a:lnSpc>
                <a:spcPct val="100000"/>
              </a:lnSpc>
              <a:spcBef>
                <a:spcPts val="1130"/>
              </a:spcBef>
            </a:pPr>
            <a:r>
              <a:rPr lang="id-id" sz="2200"/>
              <a:t>Mempermainkan Data</a:t>
            </a:r>
            <a:endParaRPr lang="id-id" sz="2200"/>
          </a:p>
          <a:p>
            <a:pPr marL="215900" indent="-215900">
              <a:lnSpc>
                <a:spcPct val="100000"/>
              </a:lnSpc>
              <a:spcBef>
                <a:spcPts val="1130"/>
              </a:spcBef>
            </a:pPr>
            <a:r>
              <a:rPr lang="id-id" sz="2200"/>
              <a:t>Manipulasi Hasil Pengolahan Statistik</a:t>
            </a:r>
            <a:endParaRPr lang="id-id" sz="2200"/>
          </a:p>
          <a:p>
            <a:pPr marL="215900" indent="-215900">
              <a:lnSpc>
                <a:spcPct val="100000"/>
              </a:lnSpc>
            </a:pPr>
            <a:r>
              <a:rPr lang="id-id" sz="2200"/>
              <a:t>dsb</a:t>
            </a:r>
            <a:endParaRPr lang="id-id" sz="2200"/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O4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PBgAAAAUAALEnAACoHQAAEAAAACYAAAAIAAAAAQ8AAAAAAAA="/>
              </a:ext>
            </a:extLst>
          </p:cNvSpPr>
          <p:nvPr>
            <p:ph type="sldImg"/>
          </p:nvPr>
        </p:nvSpPr>
        <p:spPr>
          <a:xfrm>
            <a:off x="1106805" y="812800"/>
            <a:ext cx="5345430" cy="4008120"/>
          </a:xfrm>
          <a:prstGeom prst="rect">
            <a:avLst/>
          </a:prstGeom>
        </p:spPr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4s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nBAAAPh8AANkpAADVPAAAEAAAACYAAAAIAAAAPQ8AAAAAAAA="/>
              </a:ext>
            </a:extLst>
          </p:cNvSpPr>
          <p:nvPr>
            <p:ph type="body"/>
          </p:nvPr>
        </p:nvSpPr>
        <p:spPr>
          <a:xfrm>
            <a:off x="756285" y="5078730"/>
            <a:ext cx="6046470" cy="481012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marL="215900" indent="-215900">
              <a:lnSpc>
                <a:spcPct val="100000"/>
              </a:lnSpc>
            </a:pPr>
            <a:r>
              <a:rPr lang="id-id" sz="2800"/>
              <a:t>Klarifikasi Penelitian</a:t>
            </a:r>
            <a:endParaRPr lang="id-id" sz="2800"/>
          </a:p>
          <a:p>
            <a:pPr marL="215900" indent="-215900">
              <a:lnSpc>
                <a:spcPct val="100000"/>
              </a:lnSpc>
            </a:pPr>
            <a:endParaRPr lang="id-id" sz="2800"/>
          </a:p>
          <a:p>
            <a:pPr marL="215900" indent="-215900">
              <a:lnSpc>
                <a:spcPct val="100000"/>
              </a:lnSpc>
              <a:spcBef>
                <a:spcPts val="1415"/>
              </a:spcBef>
            </a:pPr>
            <a:r>
              <a:rPr lang="id-id" sz="2800"/>
              <a:t>Aplikasi:</a:t>
            </a:r>
            <a:endParaRPr lang="id-id" sz="2800"/>
          </a:p>
          <a:p>
            <a:pPr marL="215900" indent="-215900">
              <a:lnSpc>
                <a:spcPct val="100000"/>
              </a:lnSpc>
              <a:spcBef>
                <a:spcPts val="1130"/>
              </a:spcBef>
            </a:pPr>
            <a:r>
              <a:rPr lang="id-id" sz="2800"/>
              <a:t>Penelitian Dasar</a:t>
            </a:r>
            <a:endParaRPr lang="id-id" sz="2800"/>
          </a:p>
          <a:p>
            <a:pPr marL="215900" indent="-215900">
              <a:lnSpc>
                <a:spcPct val="100000"/>
              </a:lnSpc>
              <a:spcBef>
                <a:spcPts val="850"/>
              </a:spcBef>
            </a:pPr>
            <a:r>
              <a:rPr lang="id-id" sz="2800"/>
              <a:t>Menemukan Teori Baru/Mengembangkannya</a:t>
            </a:r>
            <a:endParaRPr lang="id-id" sz="2800"/>
          </a:p>
          <a:p>
            <a:pPr marL="215900" indent="-215900">
              <a:lnSpc>
                <a:spcPct val="100000"/>
              </a:lnSpc>
              <a:spcBef>
                <a:spcPts val="1130"/>
              </a:spcBef>
            </a:pPr>
            <a:r>
              <a:rPr lang="id-id" sz="2800"/>
              <a:t>Penelitian Terapan</a:t>
            </a:r>
            <a:endParaRPr lang="id-id" sz="2800"/>
          </a:p>
          <a:p>
            <a:pPr marL="215900" indent="-215900">
              <a:lnSpc>
                <a:spcPct val="100000"/>
              </a:lnSpc>
            </a:pPr>
            <a:r>
              <a:rPr lang="id-id" sz="2800"/>
              <a:t>Menghasilkan Sesuatu Yang Bisa Diterapkan Secara Langsung Untuk Memecahkan Masalah.</a:t>
            </a:r>
            <a:endParaRPr lang="id-id" sz="2800"/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PBgAAAAUAALEnAACoHQAAEAAAACYAAAAIAAAAAQ8AAAAAAAA="/>
              </a:ext>
            </a:extLst>
          </p:cNvSpPr>
          <p:nvPr>
            <p:ph type="sldImg"/>
          </p:nvPr>
        </p:nvSpPr>
        <p:spPr>
          <a:xfrm>
            <a:off x="1106805" y="812800"/>
            <a:ext cx="5345430" cy="4008120"/>
          </a:xfrm>
          <a:prstGeom prst="rect">
            <a:avLst/>
          </a:prstGeom>
        </p:spPr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nBAAAPh8AANkpAADVPAAAEAAAACYAAAAIAAAAPQ8AAAAAAAA="/>
              </a:ext>
            </a:extLst>
          </p:cNvSpPr>
          <p:nvPr>
            <p:ph type="body"/>
          </p:nvPr>
        </p:nvSpPr>
        <p:spPr>
          <a:xfrm>
            <a:off x="756285" y="5078730"/>
            <a:ext cx="6046470" cy="481012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marL="215900" indent="-215900">
              <a:lnSpc>
                <a:spcPct val="100000"/>
              </a:lnSpc>
            </a:pPr>
            <a:r>
              <a:rPr lang="id-id" sz="2000"/>
              <a:t>Klarifikasi Penelitian</a:t>
            </a:r>
            <a:endParaRPr lang="id-id" sz="2000"/>
          </a:p>
          <a:p>
            <a:pPr marL="215900" indent="-215900">
              <a:lnSpc>
                <a:spcPct val="100000"/>
              </a:lnSpc>
            </a:pPr>
            <a:endParaRPr lang="id-id" sz="2000"/>
          </a:p>
          <a:p>
            <a:pPr marL="215900" indent="-215900">
              <a:lnSpc>
                <a:spcPct val="100000"/>
              </a:lnSpc>
            </a:pPr>
            <a:r>
              <a:rPr lang="id-id" sz="2000"/>
              <a:t>Penelitian Kuantitatif</a:t>
            </a:r>
            <a:endParaRPr lang="id-id" sz="2000"/>
          </a:p>
          <a:p>
            <a:pPr marL="215900" indent="-215900">
              <a:lnSpc>
                <a:spcPct val="100000"/>
              </a:lnSpc>
            </a:pPr>
            <a:r>
              <a:rPr lang="id-id" sz="2000"/>
              <a:t>Penelitian Kualitatif</a:t>
            </a:r>
            <a:endParaRPr lang="id-id" sz="2000"/>
          </a:p>
          <a:p>
            <a:pPr marL="215900" indent="-215900">
              <a:lnSpc>
                <a:spcPct val="100000"/>
              </a:lnSpc>
            </a:pPr>
            <a:endParaRPr lang="id-id" sz="2000"/>
          </a:p>
          <a:p>
            <a:pPr marL="215900" indent="-215900">
              <a:lnSpc>
                <a:spcPct val="100000"/>
              </a:lnSpc>
            </a:pPr>
            <a:r>
              <a:rPr lang="id-id" sz="2000"/>
              <a:t>&lt; Tabel&gt;</a:t>
            </a:r>
            <a:endParaRPr lang="id-id" sz="2000"/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PBgAAAAUAALEnAACoHQAAEAAAACYAAAAIAAAAAQ8AAAAAAAA="/>
              </a:ext>
            </a:extLst>
          </p:cNvSpPr>
          <p:nvPr>
            <p:ph type="sldImg"/>
          </p:nvPr>
        </p:nvSpPr>
        <p:spPr>
          <a:xfrm>
            <a:off x="1106805" y="812800"/>
            <a:ext cx="5345430" cy="4008120"/>
          </a:xfrm>
          <a:prstGeom prst="rect">
            <a:avLst/>
          </a:prstGeom>
        </p:spPr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nBAAAPh8AANkpAADVPAAAEAAAACYAAAAIAAAAPQ8AAAAAAAA="/>
              </a:ext>
            </a:extLst>
          </p:cNvSpPr>
          <p:nvPr>
            <p:ph type="body"/>
          </p:nvPr>
        </p:nvSpPr>
        <p:spPr>
          <a:xfrm>
            <a:off x="756285" y="5078730"/>
            <a:ext cx="6046470" cy="481012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marL="215900" indent="-215900">
              <a:lnSpc>
                <a:spcPct val="100000"/>
              </a:lnSpc>
            </a:pPr>
            <a:r>
              <a:rPr lang="id-id" sz="2000"/>
              <a:t>&lt;Grafik&gt;</a:t>
            </a:r>
            <a:endParaRPr lang="id-id" sz="2000"/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BtADAI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PBgAAAAUAALEnAACoHQAAEAAAACYAAAAIAAAAAQ8AAAAAAAA="/>
              </a:ext>
            </a:extLst>
          </p:cNvSpPr>
          <p:nvPr>
            <p:ph type="sldImg"/>
          </p:nvPr>
        </p:nvSpPr>
        <p:spPr>
          <a:xfrm>
            <a:off x="1106805" y="812800"/>
            <a:ext cx="5345430" cy="4008120"/>
          </a:xfrm>
          <a:prstGeom prst="rect">
            <a:avLst/>
          </a:prstGeom>
        </p:spPr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nBAAAPh8AANkpAADVPAAAEAAAACYAAAAIAAAAPQ8AAAAAAAA="/>
              </a:ext>
            </a:extLst>
          </p:cNvSpPr>
          <p:nvPr>
            <p:ph type="body"/>
          </p:nvPr>
        </p:nvSpPr>
        <p:spPr>
          <a:xfrm>
            <a:off x="756285" y="5078730"/>
            <a:ext cx="6046470" cy="481012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marL="215900" indent="-215900">
              <a:lnSpc>
                <a:spcPct val="100000"/>
              </a:lnSpc>
            </a:pPr>
            <a:r>
              <a:rPr lang="id-id" sz="2400"/>
              <a:t>Contoh</a:t>
            </a:r>
            <a:endParaRPr lang="id-id" sz="2400"/>
          </a:p>
          <a:p>
            <a:pPr marL="215900" indent="-215900">
              <a:lnSpc>
                <a:spcPct val="100000"/>
              </a:lnSpc>
            </a:pPr>
            <a:endParaRPr lang="id-id" sz="2400"/>
          </a:p>
          <a:p>
            <a:pPr marL="215900" indent="-215900">
              <a:lnSpc>
                <a:spcPct val="100000"/>
              </a:lnSpc>
              <a:spcBef>
                <a:spcPts val="1415"/>
              </a:spcBef>
            </a:pPr>
            <a:r>
              <a:rPr lang="id-id" sz="2400"/>
              <a:t>Masalah Utama</a:t>
            </a:r>
            <a:endParaRPr lang="id-id" sz="2400"/>
          </a:p>
          <a:p>
            <a:pPr marL="215900" indent="-215900">
              <a:lnSpc>
                <a:spcPct val="100000"/>
              </a:lnSpc>
              <a:spcBef>
                <a:spcPts val="1130"/>
              </a:spcBef>
            </a:pPr>
            <a:r>
              <a:rPr lang="id-id" sz="2400"/>
              <a:t>Penentuan kelayakan pemberian kredit untuk para nasabah di Bank Suka Uang tidak akurat</a:t>
            </a:r>
            <a:endParaRPr lang="id-id" sz="2400"/>
          </a:p>
          <a:p>
            <a:pPr marL="215900" indent="-215900">
              <a:lnSpc>
                <a:spcPct val="100000"/>
              </a:lnSpc>
              <a:spcBef>
                <a:spcPts val="1130"/>
              </a:spcBef>
            </a:pPr>
            <a:r>
              <a:rPr lang="id-id" sz="2400"/>
              <a:t>Dibuktikan dengan jumlah kredit macet yang mencapai 14-20 persen tiap tahun. (studi lapangan)</a:t>
            </a:r>
            <a:endParaRPr lang="id-id" sz="2400"/>
          </a:p>
          <a:p>
            <a:pPr marL="215900" indent="-215900">
              <a:lnSpc>
                <a:spcPct val="100000"/>
              </a:lnSpc>
            </a:pPr>
            <a:r>
              <a:rPr lang="id-id" sz="2400"/>
              <a:t>Ditambah dengan literatur (paper journal) yang mengatakan bahwa pemberian kredit banyak yang tidak akurat (studi literatur)</a:t>
            </a:r>
            <a:endParaRPr lang="id-id" sz="2400"/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NQy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PBgAAAAUAALEnAACoHQAAEAAAACYAAAAIAAAAAQ8AAAAAAAA="/>
              </a:ext>
            </a:extLst>
          </p:cNvSpPr>
          <p:nvPr>
            <p:ph type="sldImg"/>
          </p:nvPr>
        </p:nvSpPr>
        <p:spPr>
          <a:xfrm>
            <a:off x="1106805" y="812800"/>
            <a:ext cx="5345430" cy="4008120"/>
          </a:xfrm>
          <a:prstGeom prst="rect">
            <a:avLst/>
          </a:prstGeom>
        </p:spPr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BU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nBAAAPh8AANkpAAAFPQAAEAAAACYAAAAIAAAAPQ8AAAAAAAA="/>
              </a:ext>
            </a:extLst>
          </p:cNvSpPr>
          <p:nvPr>
            <p:ph type="body"/>
          </p:nvPr>
        </p:nvSpPr>
        <p:spPr>
          <a:xfrm>
            <a:off x="756285" y="5078730"/>
            <a:ext cx="6046470" cy="484060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marL="215900" indent="-215900">
              <a:lnSpc>
                <a:spcPct val="100000"/>
              </a:lnSpc>
              <a:spcBef>
                <a:spcPts val="1415"/>
              </a:spcBef>
            </a:pPr>
            <a:r>
              <a:rPr lang="id-id" sz="2400"/>
              <a:t>Dari hasil studi literatur, beberapa metode data mining yang bisa digunakan:</a:t>
            </a:r>
            <a:endParaRPr lang="id-id" sz="2400"/>
          </a:p>
          <a:p>
            <a:pPr marL="215900" indent="-215900">
              <a:lnSpc>
                <a:spcPct val="100000"/>
              </a:lnSpc>
              <a:spcBef>
                <a:spcPts val="1130"/>
              </a:spcBef>
            </a:pPr>
            <a:r>
              <a:rPr lang="id-id" sz="2200"/>
              <a:t>K-Nearest</a:t>
            </a:r>
            <a:endParaRPr lang="id-id" sz="2200"/>
          </a:p>
          <a:p>
            <a:pPr marL="215900" indent="-215900">
              <a:lnSpc>
                <a:spcPct val="100000"/>
              </a:lnSpc>
              <a:spcBef>
                <a:spcPts val="1130"/>
              </a:spcBef>
            </a:pPr>
            <a:r>
              <a:rPr lang="id-id" sz="2200"/>
              <a:t>Naive Bayes</a:t>
            </a:r>
            <a:endParaRPr lang="id-id" sz="2200"/>
          </a:p>
          <a:p>
            <a:pPr marL="215900" indent="-215900">
              <a:lnSpc>
                <a:spcPct val="100000"/>
              </a:lnSpc>
              <a:spcBef>
                <a:spcPts val="1130"/>
              </a:spcBef>
            </a:pPr>
            <a:r>
              <a:rPr lang="id-id" sz="2200"/>
              <a:t>Decision Trees</a:t>
            </a:r>
            <a:endParaRPr lang="id-id" sz="2200"/>
          </a:p>
          <a:p>
            <a:pPr marL="215900" indent="-215900">
              <a:lnSpc>
                <a:spcPct val="100000"/>
              </a:lnSpc>
              <a:spcBef>
                <a:spcPts val="1130"/>
              </a:spcBef>
            </a:pPr>
            <a:r>
              <a:rPr lang="id-id" sz="2200"/>
              <a:t>Artificial Neural Network</a:t>
            </a:r>
            <a:endParaRPr lang="id-id" sz="2200"/>
          </a:p>
          <a:p>
            <a:pPr marL="215900" indent="-215900">
              <a:lnSpc>
                <a:spcPct val="100000"/>
              </a:lnSpc>
              <a:spcBef>
                <a:spcPts val="1130"/>
              </a:spcBef>
            </a:pPr>
            <a:r>
              <a:rPr lang="id-id" sz="2200"/>
              <a:t>Support Vector Machines</a:t>
            </a:r>
            <a:endParaRPr lang="id-id" sz="2200"/>
          </a:p>
          <a:p>
            <a:pPr marL="215900" indent="-215900">
              <a:lnSpc>
                <a:spcPct val="100000"/>
              </a:lnSpc>
              <a:spcBef>
                <a:spcPts val="1415"/>
              </a:spcBef>
            </a:pPr>
            <a:r>
              <a:rPr lang="id-id" sz="2400"/>
              <a:t>Mengecek ulang lebih dalam studi literatur untuk memilih metode mana yang paling akurat.</a:t>
            </a:r>
            <a:endParaRPr lang="id-id" sz="2400"/>
          </a:p>
          <a:p>
            <a:pPr marL="215900" indent="-215900">
              <a:lnSpc>
                <a:spcPct val="100000"/>
              </a:lnSpc>
            </a:pPr>
            <a:r>
              <a:rPr lang="id-id" sz="2400"/>
              <a:t>Menarik hipotesis sementara menurut studi literatur yang lebih dalam</a:t>
            </a:r>
            <a:endParaRPr lang="id-id" sz="2400"/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Jgp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PBgAAAAUAALEnAACoHQAAEAAAACYAAAAIAAAAAQ8AAAAAAAA="/>
              </a:ext>
            </a:extLst>
          </p:cNvSpPr>
          <p:nvPr>
            <p:ph type="sldImg"/>
          </p:nvPr>
        </p:nvSpPr>
        <p:spPr>
          <a:xfrm>
            <a:off x="1106805" y="812800"/>
            <a:ext cx="5345430" cy="4008120"/>
          </a:xfrm>
          <a:prstGeom prst="rect">
            <a:avLst/>
          </a:prstGeom>
        </p:spPr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1NTV0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nBAAAPh8AANkpAADVPAAAEAAAACYAAAAIAAAAPQ8AAAAAAAA="/>
              </a:ext>
            </a:extLst>
          </p:cNvSpPr>
          <p:nvPr>
            <p:ph type="body"/>
          </p:nvPr>
        </p:nvSpPr>
        <p:spPr>
          <a:xfrm>
            <a:off x="756285" y="5078730"/>
            <a:ext cx="6046470" cy="481012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marL="215900" indent="-215900" algn="just">
              <a:lnSpc>
                <a:spcPct val="100000"/>
              </a:lnSpc>
              <a:spcBef>
                <a:spcPts val="1415"/>
              </a:spcBef>
            </a:pPr>
            <a:r>
              <a:rPr lang="id-id" sz="2800"/>
              <a:t>Hipotesis/Dugaan Sementara: Decision Tree diduga paling akurat.</a:t>
            </a:r>
            <a:endParaRPr lang="id-id" sz="2800"/>
          </a:p>
          <a:p>
            <a:pPr marL="215900" indent="-215900" algn="just">
              <a:lnSpc>
                <a:spcPct val="100000"/>
              </a:lnSpc>
              <a:spcBef>
                <a:spcPts val="1415"/>
              </a:spcBef>
            </a:pPr>
            <a:r>
              <a:rPr lang="id-id" sz="2800"/>
              <a:t>Pengujian Hipotesis dengan melakukan komparasi  hasil perhitungan ke-lima metode tersebut.</a:t>
            </a:r>
            <a:endParaRPr lang="id-id" sz="2800"/>
          </a:p>
          <a:p>
            <a:pPr marL="215900" indent="-215900">
              <a:lnSpc>
                <a:spcPct val="100000"/>
              </a:lnSpc>
            </a:pPr>
            <a:r>
              <a:rPr lang="id-id" sz="2800"/>
              <a:t>Dari Hasil Pengujian, bisa ditarik kesimpulan bahwa Decision Tree adalah metode yang paling akurat.</a:t>
            </a:r>
            <a:endParaRPr lang="id-id" sz="2800"/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B8CiwE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PBgAAAAUAALEnAACoHQAAEAAAACYAAAAIAAAAAQ8AAAAAAAA="/>
              </a:ext>
            </a:extLst>
          </p:cNvSpPr>
          <p:nvPr>
            <p:ph type="sldImg"/>
          </p:nvPr>
        </p:nvSpPr>
        <p:spPr>
          <a:xfrm>
            <a:off x="1106805" y="812800"/>
            <a:ext cx="5345430" cy="4008120"/>
          </a:xfrm>
          <a:prstGeom prst="rect">
            <a:avLst/>
          </a:prstGeom>
        </p:spPr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IAg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nBAAAPh8AANkpAADVPAAAEAAAACYAAAAIAAAAPQ8AAAAAAAA="/>
              </a:ext>
            </a:extLst>
          </p:cNvSpPr>
          <p:nvPr>
            <p:ph type="body"/>
          </p:nvPr>
        </p:nvSpPr>
        <p:spPr>
          <a:xfrm>
            <a:off x="756285" y="5078730"/>
            <a:ext cx="6046470" cy="481012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marL="215900" indent="-215900">
              <a:lnSpc>
                <a:spcPct val="100000"/>
              </a:lnSpc>
            </a:pPr>
            <a:r>
              <a:rPr lang="id-id" sz="2000"/>
              <a:t>&lt;Grafik&gt;</a:t>
            </a:r>
            <a:endParaRPr lang="id-id" sz="2000"/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MA+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PBgAAAAUAALEnAACoHQAAEAAAACYAAAAIAAAAAQ8AAAAAAAA="/>
              </a:ext>
            </a:extLst>
          </p:cNvSpPr>
          <p:nvPr>
            <p:ph type="sldImg"/>
          </p:nvPr>
        </p:nvSpPr>
        <p:spPr>
          <a:xfrm>
            <a:off x="1106805" y="812800"/>
            <a:ext cx="5345430" cy="4008120"/>
          </a:xfrm>
          <a:prstGeom prst="rect">
            <a:avLst/>
          </a:prstGeom>
        </p:spPr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////8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nBAAAPh8AANkpAADVPAAAEAAAACYAAAAIAAAAPQ8AAAAAAAA="/>
              </a:ext>
            </a:extLst>
          </p:cNvSpPr>
          <p:nvPr>
            <p:ph type="body"/>
          </p:nvPr>
        </p:nvSpPr>
        <p:spPr>
          <a:xfrm>
            <a:off x="756285" y="5078730"/>
            <a:ext cx="6046470" cy="481012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marL="215900" indent="-215900">
              <a:lnSpc>
                <a:spcPct val="100000"/>
              </a:lnSpc>
              <a:spcBef>
                <a:spcPts val="1415"/>
              </a:spcBef>
            </a:pPr>
            <a:r>
              <a:rPr lang="id-id" sz="2600"/>
              <a:t>Penelitian faktor-faktor apa saja yang menyebabkan mahasiswa menggunakan Instagram</a:t>
            </a:r>
            <a:endParaRPr lang="id-id" sz="2600"/>
          </a:p>
          <a:p>
            <a:pPr marL="215900" indent="-215900">
              <a:lnSpc>
                <a:spcPct val="100000"/>
              </a:lnSpc>
              <a:spcBef>
                <a:spcPts val="1415"/>
              </a:spcBef>
            </a:pPr>
            <a:r>
              <a:rPr lang="id-id" sz="2600"/>
              <a:t>Dari jumlah total 5000 mahasiswa yang terbagi dalam 5 program studi.</a:t>
            </a:r>
            <a:endParaRPr lang="id-id" sz="2600"/>
          </a:p>
          <a:p>
            <a:pPr marL="215900" indent="-215900">
              <a:lnSpc>
                <a:spcPct val="100000"/>
              </a:lnSpc>
              <a:spcBef>
                <a:spcPts val="1415"/>
              </a:spcBef>
            </a:pPr>
            <a:r>
              <a:rPr lang="id-id" sz="2600"/>
              <a:t>Diambil survei dari 10 mahasiswa per program studi, sehingga total 50 mahasiswa (Khusus)</a:t>
            </a:r>
            <a:endParaRPr lang="id-id" sz="2600"/>
          </a:p>
          <a:p>
            <a:pPr marL="215900" indent="-215900">
              <a:lnSpc>
                <a:spcPct val="100000"/>
              </a:lnSpc>
            </a:pPr>
            <a:r>
              <a:rPr lang="id-id" sz="2600"/>
              <a:t>Dari hasil kuesioner bisa ditarik kesimpulan bahwa faktor yang menyebabkan mahasiswa menggunakan Instagram (Umum)</a:t>
            </a:r>
            <a:endParaRPr lang="id-id" sz="2600"/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PBgAAAAUAALEnAACoHQAAEAAAACYAAAAIAAAAAQ8AAAAAAAA="/>
              </a:ext>
            </a:extLst>
          </p:cNvSpPr>
          <p:nvPr>
            <p:ph type="sldImg"/>
          </p:nvPr>
        </p:nvSpPr>
        <p:spPr>
          <a:xfrm>
            <a:off x="1106805" y="812800"/>
            <a:ext cx="5345430" cy="4008120"/>
          </a:xfrm>
          <a:prstGeom prst="rect">
            <a:avLst/>
          </a:prstGeom>
        </p:spPr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nBAAAPh8AANkpAADVPAAAEAAAACYAAAAIAAAAPQ8AAAAAAAA="/>
              </a:ext>
            </a:extLst>
          </p:cNvSpPr>
          <p:nvPr>
            <p:ph type="body"/>
          </p:nvPr>
        </p:nvSpPr>
        <p:spPr>
          <a:xfrm>
            <a:off x="756285" y="5078730"/>
            <a:ext cx="6046470" cy="481012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marL="215900" indent="-215900">
              <a:lnSpc>
                <a:spcPct val="100000"/>
              </a:lnSpc>
            </a:pPr>
            <a:r>
              <a:rPr lang="id-id" sz="2000"/>
              <a:t>&lt;tabel&gt;</a:t>
            </a:r>
            <a:endParaRPr lang="id-id" sz="2000"/>
          </a:p>
        </p:txBody>
      </p:sp>
    </p:spTree>
  </p:cSld>
  <p:clrMapOvr>
    <a:masterClrMapping/>
  </p:clrMapOvr>
</p:notes>
</file>

<file path=ppt/notesSlides/notesSlide16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PBgAAAAUAALEnAACoHQAAEAAAACYAAAAIAAAAAQ8AAAAAAAA="/>
              </a:ext>
            </a:extLst>
          </p:cNvSpPr>
          <p:nvPr>
            <p:ph type="sldImg"/>
          </p:nvPr>
        </p:nvSpPr>
        <p:spPr>
          <a:xfrm>
            <a:off x="1106805" y="812800"/>
            <a:ext cx="5345430" cy="4008120"/>
          </a:xfrm>
          <a:prstGeom prst="rect">
            <a:avLst/>
          </a:prstGeom>
        </p:spPr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nBAAAPh8AANkpAADVPAAAEAAAACYAAAAIAAAAPQ8AAAAAAAA="/>
              </a:ext>
            </a:extLst>
          </p:cNvSpPr>
          <p:nvPr>
            <p:ph type="body"/>
          </p:nvPr>
        </p:nvSpPr>
        <p:spPr>
          <a:xfrm>
            <a:off x="756285" y="5078730"/>
            <a:ext cx="6046470" cy="481012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marL="215900" indent="-215900">
              <a:lnSpc>
                <a:spcPct val="100000"/>
              </a:lnSpc>
            </a:pPr>
            <a:r>
              <a:rPr lang="id-id" sz="2000"/>
              <a:t>&lt;tabel&gt;</a:t>
            </a:r>
            <a:endParaRPr lang="id-id" sz="2000"/>
          </a:p>
        </p:txBody>
      </p:sp>
    </p:spTree>
  </p:cSld>
  <p:clrMapOvr>
    <a:masterClrMapping/>
  </p:clrMapOvr>
</p:notes>
</file>

<file path=ppt/notesSlides/notesSlide17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Bfn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PBgAAAAUAALEnAACoHQAAEAAAACYAAAAIAAAAAQ8AAAAAAAA="/>
              </a:ext>
            </a:extLst>
          </p:cNvSpPr>
          <p:nvPr>
            <p:ph type="sldImg"/>
          </p:nvPr>
        </p:nvSpPr>
        <p:spPr>
          <a:xfrm>
            <a:off x="1106805" y="812800"/>
            <a:ext cx="5345430" cy="4008120"/>
          </a:xfrm>
          <a:prstGeom prst="rect">
            <a:avLst/>
          </a:prstGeom>
        </p:spPr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QB/2c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nBAAAPh8AANkpAADVPAAAEAAAACYAAAAIAAAAPQ8AAAAAAAA="/>
              </a:ext>
            </a:extLst>
          </p:cNvSpPr>
          <p:nvPr>
            <p:ph type="body"/>
          </p:nvPr>
        </p:nvSpPr>
        <p:spPr>
          <a:xfrm>
            <a:off x="756285" y="5078730"/>
            <a:ext cx="6046470" cy="481012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marL="215900" indent="-215900">
              <a:lnSpc>
                <a:spcPct val="100000"/>
              </a:lnSpc>
            </a:pPr>
            <a:r>
              <a:rPr lang="id-id" sz="2000"/>
              <a:t>&lt;tabel&gt;</a:t>
            </a:r>
            <a:endParaRPr lang="id-id" sz="2000"/>
          </a:p>
        </p:txBody>
      </p:sp>
    </p:spTree>
  </p:cSld>
  <p:clrMapOvr>
    <a:masterClrMapping/>
  </p:clrMapOvr>
</p:notes>
</file>

<file path=ppt/notesSlides/notesSlide18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qwAkM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PBgAAAAUAALEnAACoHQAAEAAAACYAAAAIAAAAAQ8AAAAAAAA="/>
              </a:ext>
            </a:extLst>
          </p:cNvSpPr>
          <p:nvPr>
            <p:ph type="sldImg"/>
          </p:nvPr>
        </p:nvSpPr>
        <p:spPr>
          <a:xfrm>
            <a:off x="1106805" y="812800"/>
            <a:ext cx="5345430" cy="4008120"/>
          </a:xfrm>
          <a:prstGeom prst="rect">
            <a:avLst/>
          </a:prstGeom>
        </p:spPr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857gg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nBAAAPh8AANkpAADVPAAAEAAAACYAAAAIAAAAPQ8AAAAAAAA="/>
              </a:ext>
            </a:extLst>
          </p:cNvSpPr>
          <p:nvPr>
            <p:ph type="body"/>
          </p:nvPr>
        </p:nvSpPr>
        <p:spPr>
          <a:xfrm>
            <a:off x="756285" y="5078730"/>
            <a:ext cx="6046470" cy="481012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marL="215900" indent="-215900">
              <a:lnSpc>
                <a:spcPct val="100000"/>
              </a:lnSpc>
            </a:pPr>
            <a:r>
              <a:rPr lang="id-id" sz="2600"/>
              <a:t>Kontribusi dan Orisinalitas</a:t>
            </a:r>
            <a:endParaRPr lang="id-id" sz="2600"/>
          </a:p>
          <a:p>
            <a:pPr marL="215900" indent="-215900">
              <a:lnSpc>
                <a:spcPct val="100000"/>
              </a:lnSpc>
            </a:pPr>
            <a:endParaRPr lang="id-id" sz="2600"/>
          </a:p>
          <a:p>
            <a:pPr marL="215900" indent="-215900" algn="just">
              <a:lnSpc>
                <a:spcPct val="100000"/>
              </a:lnSpc>
              <a:spcBef>
                <a:spcPts val="1415"/>
              </a:spcBef>
            </a:pPr>
            <a:r>
              <a:rPr lang="id-id" sz="2600"/>
              <a:t>Ori Cara Mengerjakan:</a:t>
            </a:r>
            <a:endParaRPr lang="id-id" sz="2600"/>
          </a:p>
          <a:p>
            <a:pPr marL="215900" indent="-215900" algn="just">
              <a:lnSpc>
                <a:spcPct val="100000"/>
              </a:lnSpc>
              <a:spcBef>
                <a:spcPts val="1130"/>
              </a:spcBef>
            </a:pPr>
            <a:r>
              <a:rPr lang="id-id" sz="2600"/>
              <a:t>Orang lain sudah pernah mengerjakan sebelumnya, Kita buat lagi dengan cara, teknik atau metode yang berbeda.</a:t>
            </a:r>
            <a:endParaRPr lang="id-id" sz="2600"/>
          </a:p>
          <a:p>
            <a:pPr marL="215900" indent="-215900" algn="just">
              <a:lnSpc>
                <a:spcPct val="100000"/>
              </a:lnSpc>
              <a:spcBef>
                <a:spcPts val="1415"/>
              </a:spcBef>
            </a:pPr>
            <a:r>
              <a:rPr lang="id-id" sz="2600"/>
              <a:t>Ori Hasilnya:</a:t>
            </a:r>
            <a:endParaRPr lang="id-id" sz="2600"/>
          </a:p>
          <a:p>
            <a:pPr marL="215900" indent="-215900">
              <a:lnSpc>
                <a:spcPct val="100000"/>
              </a:lnSpc>
            </a:pPr>
            <a:r>
              <a:rPr lang="id-id" sz="2600"/>
              <a:t>Kita mengembangkan sesuatu yang belum pernah ada hasilnya.</a:t>
            </a:r>
            <a:endParaRPr lang="id-id" sz="2600"/>
          </a:p>
        </p:txBody>
      </p:sp>
    </p:spTree>
  </p:cSld>
  <p:clrMapOvr>
    <a:masterClrMapping/>
  </p:clrMapOvr>
</p:notes>
</file>

<file path=ppt/slideLayouts/_rels/slideLayout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DZJQAAEAAAACYAAAAIAAAAvIAAAAAAAAA="/>
              </a:ext>
            </a:extLst>
          </p:cNvSpPr>
          <p:nvPr>
            <p:ph type="sub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id-id"/>
            </a:lvl1pPr>
          </a:lstStyle>
          <a:p>
            <a:pPr/>
            <a:endParaRPr lang="id-id" sz="3200"/>
          </a:p>
        </p:txBody>
      </p:sp>
    </p:spTree>
  </p:cSld>
  <p:clrMapOvr>
    <a:masterClrMapping/>
  </p:clrMapOvr>
</p:sldLayout>
</file>

<file path=ppt/slideLayouts/slideLayout3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E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DZJQAAEAAAACYAAAAIAAAAPCAAAAAAAAA="/>
              </a:ext>
            </a:extLst>
          </p:cNvSpPr>
          <p:nvPr>
            <p:ph/>
          </p:nvPr>
        </p:nvSpPr>
        <p:spPr/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4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DZJQ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DZJQ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5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</p:spTree>
  </p:cSld>
  <p:clrMapOvr>
    <a:masterClrMapping/>
  </p:clrMapOvr>
</p:sldLayout>
</file>

<file path=ppt/slideLayouts/slideLayout6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DYJQAAEAAAACYAAAAIAAAAvYAAAAAAAAA="/>
              </a:ext>
            </a:extLst>
          </p:cNvSpPr>
          <p:nvPr>
            <p:ph type="subTitle"/>
          </p:nvPr>
        </p:nvSpPr>
        <p:spPr>
          <a:xfrm>
            <a:off x="504190" y="301625"/>
            <a:ext cx="9071610" cy="58502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7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DZJQ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FUe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4426585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8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DZJQ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+BgAAO46AADUJQAAEAAAACYAAAAIAAAAPSAAAAAAAAA="/>
              </a:ext>
            </a:extLst>
          </p:cNvSpPr>
          <p:nvPr>
            <p:ph/>
          </p:nvPr>
        </p:nvSpPr>
        <p:spPr>
          <a:xfrm>
            <a:off x="5152390" y="4058920"/>
            <a:ext cx="442722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9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Og6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907161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10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907161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Og6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907161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1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FUe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4426585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+BgAAO46AADUJQAAEAAAACYAAAAIAAAAPSAAAAAAAAA="/>
              </a:ext>
            </a:extLst>
          </p:cNvSpPr>
          <p:nvPr>
            <p:ph/>
          </p:nvPr>
        </p:nvSpPr>
        <p:spPr>
          <a:xfrm>
            <a:off x="5152390" y="4058920"/>
            <a:ext cx="442722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1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BIV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5FQAA4QoAAPEnAAC+FwAAEAAAACYAAAAIAAAAPSAAAAAAAAA="/>
              </a:ext>
            </a:extLst>
          </p:cNvSpPr>
          <p:nvPr>
            <p:ph/>
          </p:nvPr>
        </p:nvSpPr>
        <p:spPr>
          <a:xfrm>
            <a:off x="3571875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XKAAA4QoAAM86AAC+FwAAEAAAACYAAAAIAAAAPSAAAAAAAAA="/>
              </a:ext>
            </a:extLst>
          </p:cNvSpPr>
          <p:nvPr>
            <p:ph/>
          </p:nvPr>
        </p:nvSpPr>
        <p:spPr>
          <a:xfrm>
            <a:off x="6638925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BIV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7" name="PlaceHolder 6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5FQAA+BgAAPEnAADUJQAAEAAAACYAAAAIAAAAPSAAAAAAAAA="/>
              </a:ext>
            </a:extLst>
          </p:cNvSpPr>
          <p:nvPr>
            <p:ph/>
          </p:nvPr>
        </p:nvSpPr>
        <p:spPr>
          <a:xfrm>
            <a:off x="3571875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8" name="PlaceHolder 7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XKAAA+BgAAM86AADUJQAAEAAAACYAAAAIAAAAPSAAAAAAAAA="/>
              </a:ext>
            </a:extLst>
          </p:cNvSpPr>
          <p:nvPr>
            <p:ph/>
          </p:nvPr>
        </p:nvSpPr>
        <p:spPr>
          <a:xfrm>
            <a:off x="6638925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13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DZJQAAEAAAACYAAAAIAAAAvIAAAAAAAAA="/>
              </a:ext>
            </a:extLst>
          </p:cNvSpPr>
          <p:nvPr>
            <p:ph type="sub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id-id"/>
            </a:lvl1pPr>
          </a:lstStyle>
          <a:p>
            <a:pPr/>
            <a:endParaRPr lang="id-id" sz="3200"/>
          </a:p>
        </p:txBody>
      </p:sp>
    </p:spTree>
  </p:cSld>
  <p:clrMapOvr>
    <a:masterClrMapping/>
  </p:clrMapOvr>
</p:sldLayout>
</file>

<file path=ppt/slideLayouts/slideLayout15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DZJQAAEAAAACYAAAAIAAAAPCAAAAAAAAA="/>
              </a:ext>
            </a:extLst>
          </p:cNvSpPr>
          <p:nvPr>
            <p:ph/>
          </p:nvPr>
        </p:nvSpPr>
        <p:spPr/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16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DZJQ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DZJQ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17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</p:spTree>
  </p:cSld>
  <p:clrMapOvr>
    <a:masterClrMapping/>
  </p:clrMapOvr>
</p:sldLayout>
</file>

<file path=ppt/slideLayouts/slideLayout18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DYJQAAEAAAACYAAAAIAAAAvYAAAAAAAAA="/>
              </a:ext>
            </a:extLst>
          </p:cNvSpPr>
          <p:nvPr>
            <p:ph type="subTitle"/>
          </p:nvPr>
        </p:nvSpPr>
        <p:spPr>
          <a:xfrm>
            <a:off x="504190" y="301625"/>
            <a:ext cx="9071610" cy="58502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19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DZJQ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FUe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4426585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20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DZJQ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+BgAAO46AADUJQAAEAAAACYAAAAIAAAAPSAAAAAAAAA="/>
              </a:ext>
            </a:extLst>
          </p:cNvSpPr>
          <p:nvPr>
            <p:ph/>
          </p:nvPr>
        </p:nvSpPr>
        <p:spPr>
          <a:xfrm>
            <a:off x="5152390" y="4058920"/>
            <a:ext cx="442722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2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Og6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907161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2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907161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Og6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907161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23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FUe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4426585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+BgAAO46AADUJQAAEAAAACYAAAAIAAAAPSAAAAAAAAA="/>
              </a:ext>
            </a:extLst>
          </p:cNvSpPr>
          <p:nvPr>
            <p:ph/>
          </p:nvPr>
        </p:nvSpPr>
        <p:spPr>
          <a:xfrm>
            <a:off x="5152390" y="4058920"/>
            <a:ext cx="442722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24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BIV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5FQAA4QoAAPEnAAC+FwAAEAAAACYAAAAIAAAAPSAAAAAAAAA="/>
              </a:ext>
            </a:extLst>
          </p:cNvSpPr>
          <p:nvPr>
            <p:ph/>
          </p:nvPr>
        </p:nvSpPr>
        <p:spPr>
          <a:xfrm>
            <a:off x="3571875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XKAAA4QoAAM86AAC+FwAAEAAAACYAAAAIAAAAPSAAAAAAAAA="/>
              </a:ext>
            </a:extLst>
          </p:cNvSpPr>
          <p:nvPr>
            <p:ph/>
          </p:nvPr>
        </p:nvSpPr>
        <p:spPr>
          <a:xfrm>
            <a:off x="6638925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BIV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7" name="PlaceHolder 6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5FQAA+BgAAPEnAADUJQAAEAAAACYAAAAIAAAAPSAAAAAAAAA="/>
              </a:ext>
            </a:extLst>
          </p:cNvSpPr>
          <p:nvPr>
            <p:ph/>
          </p:nvPr>
        </p:nvSpPr>
        <p:spPr>
          <a:xfrm>
            <a:off x="3571875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8" name="PlaceHolder 7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XKAAA+BgAAM86AADUJQAAEAAAACYAAAAIAAAAPSAAAAAAAAA="/>
              </a:ext>
            </a:extLst>
          </p:cNvSpPr>
          <p:nvPr>
            <p:ph/>
          </p:nvPr>
        </p:nvSpPr>
        <p:spPr>
          <a:xfrm>
            <a:off x="6638925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25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DZJQAAEAAAACYAAAAIAAAAvIAAAAAAAAA="/>
              </a:ext>
            </a:extLst>
          </p:cNvSpPr>
          <p:nvPr>
            <p:ph type="sub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id-id"/>
            </a:lvl1pPr>
          </a:lstStyle>
          <a:p>
            <a:pPr/>
            <a:endParaRPr lang="id-id" sz="3200"/>
          </a:p>
        </p:txBody>
      </p:sp>
    </p:spTree>
  </p:cSld>
  <p:clrMapOvr>
    <a:masterClrMapping/>
  </p:clrMapOvr>
</p:sldLayout>
</file>

<file path=ppt/slideLayouts/slideLayout27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DZJQAAEAAAACYAAAAIAAAAPCAAAAAAAAA="/>
              </a:ext>
            </a:extLst>
          </p:cNvSpPr>
          <p:nvPr>
            <p:ph/>
          </p:nvPr>
        </p:nvSpPr>
        <p:spPr/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28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DZJQ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DZJQ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29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</p:spTree>
  </p:cSld>
  <p:clrMapOvr>
    <a:masterClrMapping/>
  </p:clrMapOvr>
</p:sldLayout>
</file>

<file path=ppt/slideLayouts/slideLayout30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DYJQAAEAAAACYAAAAIAAAAvYAAAAAAAAA="/>
              </a:ext>
            </a:extLst>
          </p:cNvSpPr>
          <p:nvPr>
            <p:ph type="subTitle"/>
          </p:nvPr>
        </p:nvSpPr>
        <p:spPr>
          <a:xfrm>
            <a:off x="504190" y="301625"/>
            <a:ext cx="9071610" cy="58502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3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DZJQ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FUe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4426585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3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DZJQ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+BgAAO46AADUJQAAEAAAACYAAAAIAAAAPSAAAAAAAAA="/>
              </a:ext>
            </a:extLst>
          </p:cNvSpPr>
          <p:nvPr>
            <p:ph/>
          </p:nvPr>
        </p:nvSpPr>
        <p:spPr>
          <a:xfrm>
            <a:off x="5152390" y="4058920"/>
            <a:ext cx="442722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33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Og6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907161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34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907161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Og6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907161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35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FUe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4426585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+BgAAO46AADUJQAAEAAAACYAAAAIAAAAPSAAAAAAAAA="/>
              </a:ext>
            </a:extLst>
          </p:cNvSpPr>
          <p:nvPr>
            <p:ph/>
          </p:nvPr>
        </p:nvSpPr>
        <p:spPr>
          <a:xfrm>
            <a:off x="5152390" y="4058920"/>
            <a:ext cx="442722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36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BIV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5FQAA4QoAAPEnAAC+FwAAEAAAACYAAAAIAAAAPSAAAAAAAAA="/>
              </a:ext>
            </a:extLst>
          </p:cNvSpPr>
          <p:nvPr>
            <p:ph/>
          </p:nvPr>
        </p:nvSpPr>
        <p:spPr>
          <a:xfrm>
            <a:off x="3571875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XKAAA4QoAAM86AAC+FwAAEAAAACYAAAAIAAAAPSAAAAAAAAA="/>
              </a:ext>
            </a:extLst>
          </p:cNvSpPr>
          <p:nvPr>
            <p:ph/>
          </p:nvPr>
        </p:nvSpPr>
        <p:spPr>
          <a:xfrm>
            <a:off x="6638925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BIV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7" name="PlaceHolder 6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5FQAA+BgAAPEnAADUJQAAEAAAACYAAAAIAAAAPSAAAAAAAAA="/>
              </a:ext>
            </a:extLst>
          </p:cNvSpPr>
          <p:nvPr>
            <p:ph/>
          </p:nvPr>
        </p:nvSpPr>
        <p:spPr>
          <a:xfrm>
            <a:off x="3571875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8" name="PlaceHolder 7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XKAAA+BgAAM86AADUJQAAEAAAACYAAAAIAAAAPSAAAAAAAAA="/>
              </a:ext>
            </a:extLst>
          </p:cNvSpPr>
          <p:nvPr>
            <p:ph/>
          </p:nvPr>
        </p:nvSpPr>
        <p:spPr>
          <a:xfrm>
            <a:off x="6638925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37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BAFB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DZJQAAEAAAACYAAAAIAAAAvIAAAAAAAAA="/>
              </a:ext>
            </a:extLst>
          </p:cNvSpPr>
          <p:nvPr>
            <p:ph type="sub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id-id"/>
            </a:lvl1pPr>
          </a:lstStyle>
          <a:p>
            <a:pPr/>
            <a:endParaRPr lang="id-id" sz="3200"/>
          </a:p>
        </p:txBody>
      </p:sp>
    </p:spTree>
  </p:cSld>
  <p:clrMapOvr>
    <a:masterClrMapping/>
  </p:clrMapOvr>
</p:sldLayout>
</file>

<file path=ppt/slideLayouts/slideLayout39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Fcg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DZJQAAEAAAACYAAAAIAAAAPCAAAAAAAAA="/>
              </a:ext>
            </a:extLst>
          </p:cNvSpPr>
          <p:nvPr>
            <p:ph/>
          </p:nvPr>
        </p:nvSpPr>
        <p:spPr/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40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DZJQ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DZJQ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4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</p:spTree>
  </p:cSld>
  <p:clrMapOvr>
    <a:masterClrMapping/>
  </p:clrMapOvr>
</p:sldLayout>
</file>

<file path=ppt/slideLayouts/slideLayout4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DYJQAAEAAAACYAAAAIAAAAvYAAAAAAAAA="/>
              </a:ext>
            </a:extLst>
          </p:cNvSpPr>
          <p:nvPr>
            <p:ph type="subTitle"/>
          </p:nvPr>
        </p:nvSpPr>
        <p:spPr>
          <a:xfrm>
            <a:off x="504190" y="301625"/>
            <a:ext cx="9071610" cy="58502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43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DZJQ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FUe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4426585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44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DZJQ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+BgAAO46AADUJQAAEAAAACYAAAAIAAAAPSAAAAAAAAA="/>
              </a:ext>
            </a:extLst>
          </p:cNvSpPr>
          <p:nvPr>
            <p:ph/>
          </p:nvPr>
        </p:nvSpPr>
        <p:spPr>
          <a:xfrm>
            <a:off x="5152390" y="4058920"/>
            <a:ext cx="442722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45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Og6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907161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46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907161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Og6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907161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47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FUe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4426585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+BgAAO46AADUJQAAEAAAACYAAAAIAAAAPSAAAAAAAAA="/>
              </a:ext>
            </a:extLst>
          </p:cNvSpPr>
          <p:nvPr>
            <p:ph/>
          </p:nvPr>
        </p:nvSpPr>
        <p:spPr>
          <a:xfrm>
            <a:off x="5152390" y="4058920"/>
            <a:ext cx="442722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48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BIV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5FQAA4QoAAPEnAAC+FwAAEAAAACYAAAAIAAAAPSAAAAAAAAA="/>
              </a:ext>
            </a:extLst>
          </p:cNvSpPr>
          <p:nvPr>
            <p:ph/>
          </p:nvPr>
        </p:nvSpPr>
        <p:spPr>
          <a:xfrm>
            <a:off x="3571875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XKAAA4QoAAM86AAC+FwAAEAAAACYAAAAIAAAAPSAAAAAAAAA="/>
              </a:ext>
            </a:extLst>
          </p:cNvSpPr>
          <p:nvPr>
            <p:ph/>
          </p:nvPr>
        </p:nvSpPr>
        <p:spPr>
          <a:xfrm>
            <a:off x="6638925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BIV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7" name="PlaceHolder 6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5FQAA+BgAAPEnAADUJQAAEAAAACYAAAAIAAAAPSAAAAAAAAA="/>
              </a:ext>
            </a:extLst>
          </p:cNvSpPr>
          <p:nvPr>
            <p:ph/>
          </p:nvPr>
        </p:nvSpPr>
        <p:spPr>
          <a:xfrm>
            <a:off x="3571875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8" name="PlaceHolder 7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XKAAA+BgAAM86AADUJQAAEAAAACYAAAAIAAAAPSAAAAAAAAA="/>
              </a:ext>
            </a:extLst>
          </p:cNvSpPr>
          <p:nvPr>
            <p:ph/>
          </p:nvPr>
        </p:nvSpPr>
        <p:spPr>
          <a:xfrm>
            <a:off x="6638925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49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DZJQAAEAAAACYAAAAIAAAAvIAAAAAAAAA="/>
              </a:ext>
            </a:extLst>
          </p:cNvSpPr>
          <p:nvPr>
            <p:ph type="sub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id-id"/>
            </a:lvl1pPr>
          </a:lstStyle>
          <a:p>
            <a:pPr/>
            <a:endParaRPr lang="id-id" sz="3200"/>
          </a:p>
        </p:txBody>
      </p:sp>
    </p:spTree>
  </p:cSld>
  <p:clrMapOvr>
    <a:masterClrMapping/>
  </p:clrMapOvr>
</p:sldLayout>
</file>

<file path=ppt/slideLayouts/slideLayout5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DZJQAAEAAAACYAAAAIAAAAPCAAAAAAAAA="/>
              </a:ext>
            </a:extLst>
          </p:cNvSpPr>
          <p:nvPr>
            <p:ph/>
          </p:nvPr>
        </p:nvSpPr>
        <p:spPr/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5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DZJQ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DZJQ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53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</p:spTree>
  </p:cSld>
  <p:clrMapOvr>
    <a:masterClrMapping/>
  </p:clrMapOvr>
</p:sldLayout>
</file>

<file path=ppt/slideLayouts/slideLayout54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DYJQAAEAAAACYAAAAIAAAAvYAAAAAAAAA="/>
              </a:ext>
            </a:extLst>
          </p:cNvSpPr>
          <p:nvPr>
            <p:ph type="subTitle"/>
          </p:nvPr>
        </p:nvSpPr>
        <p:spPr>
          <a:xfrm>
            <a:off x="504190" y="301625"/>
            <a:ext cx="9071610" cy="58502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55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DZJQ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FUe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4426585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56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DZJQ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43840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+BgAAO46AADUJQAAEAAAACYAAAAIAAAAPSAAAAAAAAA="/>
              </a:ext>
            </a:extLst>
          </p:cNvSpPr>
          <p:nvPr>
            <p:ph/>
          </p:nvPr>
        </p:nvSpPr>
        <p:spPr>
          <a:xfrm>
            <a:off x="5152390" y="4058920"/>
            <a:ext cx="442722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57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Og6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907161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58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Og6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907161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Og6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907161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59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FUe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4QoAAO46AAC+FwAAEAAAACYAAAAIAAAAPSAAAAAAAAA="/>
              </a:ext>
            </a:extLst>
          </p:cNvSpPr>
          <p:nvPr>
            <p:ph/>
          </p:nvPr>
        </p:nvSpPr>
        <p:spPr>
          <a:xfrm>
            <a:off x="5152390" y="176847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FUe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4426585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wAA+BgAAO46AADUJQAAEAAAACYAAAAIAAAAPSAAAAAAAAA="/>
              </a:ext>
            </a:extLst>
          </p:cNvSpPr>
          <p:nvPr>
            <p:ph/>
          </p:nvPr>
        </p:nvSpPr>
        <p:spPr>
          <a:xfrm>
            <a:off x="5152390" y="4058920"/>
            <a:ext cx="442722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60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4QoAABIVAAC+FwAAEAAAACYAAAAIAAAAPSAAAAAAAAA="/>
              </a:ext>
            </a:extLst>
          </p:cNvSpPr>
          <p:nvPr>
            <p:ph/>
          </p:nvPr>
        </p:nvSpPr>
        <p:spPr>
          <a:xfrm>
            <a:off x="504190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5FQAA4QoAAPEnAAC+FwAAEAAAACYAAAAIAAAAPSAAAAAAAAA="/>
              </a:ext>
            </a:extLst>
          </p:cNvSpPr>
          <p:nvPr>
            <p:ph/>
          </p:nvPr>
        </p:nvSpPr>
        <p:spPr>
          <a:xfrm>
            <a:off x="3571875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XKAAA4QoAAM86AAC+FwAAEAAAACYAAAAIAAAAPSAAAAAAAAA="/>
              </a:ext>
            </a:extLst>
          </p:cNvSpPr>
          <p:nvPr>
            <p:ph/>
          </p:nvPr>
        </p:nvSpPr>
        <p:spPr>
          <a:xfrm>
            <a:off x="6638925" y="1768475"/>
            <a:ext cx="292100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wAA+BgAABIVAADUJQAAEAAAACYAAAAIAAAAPSAAAAAAAAA="/>
              </a:ext>
            </a:extLst>
          </p:cNvSpPr>
          <p:nvPr>
            <p:ph/>
          </p:nvPr>
        </p:nvSpPr>
        <p:spPr>
          <a:xfrm>
            <a:off x="504190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7" name="PlaceHolder 6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5FQAA+BgAAPEnAADUJQAAEAAAACYAAAAIAAAAPSAAAAAAAAA="/>
              </a:ext>
            </a:extLst>
          </p:cNvSpPr>
          <p:nvPr>
            <p:ph/>
          </p:nvPr>
        </p:nvSpPr>
        <p:spPr>
          <a:xfrm>
            <a:off x="3571875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8" name="PlaceHolder 7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XKAAA+BgAAM86AADUJQAAEAAAACYAAAAIAAAAPSAAAAAAAAA="/>
              </a:ext>
            </a:extLst>
          </p:cNvSpPr>
          <p:nvPr>
            <p:ph/>
          </p:nvPr>
        </p:nvSpPr>
        <p:spPr>
          <a:xfrm>
            <a:off x="6638925" y="4058920"/>
            <a:ext cx="2921000" cy="209042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Masters/_rels/slideMaster1.xml.rels><?xml version="1.0" encoding="UTF-8" standalone="yes" 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theme" Target="../theme/theme1.xml"/></Relationships>
</file>

<file path=ppt/slideMasters/_rels/slideMaster2.xml.rels><?xml version="1.0" encoding="UTF-8" standalone="yes" 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Relationship Id="rId14" Type="http://schemas.openxmlformats.org/officeDocument/2006/relationships/theme" Target="../theme/theme3.xml"/></Relationships>
</file>

<file path=ppt/slideMasters/_rels/slideMaster3.xml.rels><?xml version="1.0" encoding="UTF-8" standalone="yes" 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<Relationship Id="rId14" Type="http://schemas.openxmlformats.org/officeDocument/2006/relationships/theme" Target="../theme/theme4.xml"/></Relationships>
</file>

<file path=ppt/slideMasters/_rels/slideMaster4.xml.rels><?xml version="1.0" encoding="UTF-8" standalone="yes" 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<Relationship Id="rId14" Type="http://schemas.openxmlformats.org/officeDocument/2006/relationships/theme" Target="../theme/theme5.xml"/></Relationships>
</file>

<file path=ppt/slideMasters/_rels/slideMaster5.xml.rels><?xml version="1.0" encoding="UTF-8" standalone="yes" 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0.xml"/><Relationship Id="rId14" Type="http://schemas.openxmlformats.org/officeDocument/2006/relationships/theme" Target="../theme/theme6.xml"/></Relationships>
</file>

<file path=ppt/slideMasters/slideMaster1.xml><?xml version="1.0" encoding="utf-8"?>
<p:sldMaste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blipFill>
          <a:blip r:embed="rId1"/>
          <a:srcRect/>
          <a:tile sx="100000" sy="100000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2wEAAOg6AACeCQAAEAAAACYAAAAIAAAAvQ8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  <a:prstGeom prst="rect">
            <a:avLst/>
          </a:prstGeo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id-id"/>
            </a:pPr>
            <a:r>
              <a:t>Click to edit the title text format</a:t>
            </a: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4QoAAOg6AADZJQAAEAAAACYAAAAIAAAAPS8AAAAAAAA="/>
              </a:ext>
            </a:extLst>
          </p:cNvSpPr>
          <p:nvPr>
            <p:ph type="body"/>
          </p:nvPr>
        </p:nvSpPr>
        <p:spPr>
          <a:xfrm>
            <a:off x="504190" y="1768475"/>
            <a:ext cx="9071610" cy="4384040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  <a:r>
              <a:t>Click to edit the outline text format</a:t>
            </a:r>
          </a:p>
          <a:p>
            <a:pPr lvl="1">
              <a:defRPr lang="id-id"/>
            </a:pPr>
            <a:r>
              <a:t>Second Outline Level</a:t>
            </a:r>
          </a:p>
          <a:p>
            <a:pPr lvl="2">
              <a:defRPr lang="id-id"/>
            </a:pPr>
            <a:r>
              <a:t>Third Outline Level</a:t>
            </a:r>
          </a:p>
          <a:p>
            <a:pPr lvl="3">
              <a:defRPr lang="id-id"/>
            </a:pPr>
            <a:r>
              <a:t>Fourth Outline Level</a:t>
            </a:r>
          </a:p>
          <a:p>
            <a:pPr lvl="4">
              <a:defRPr lang="id-id"/>
            </a:pPr>
            <a:r>
              <a:t>Fifth Outline Level</a:t>
            </a:r>
          </a:p>
          <a:p>
            <a:pPr lvl="5">
              <a:defRPr lang="id-id"/>
            </a:pPr>
            <a:r>
              <a:t>Sixth Outline Level</a:t>
            </a:r>
          </a:p>
          <a:p>
            <a:pPr lvl="6">
              <a:defRPr lang="id-id"/>
            </a:pPr>
            <a: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lvl1pPr marL="0" marR="0" indent="0" algn="ctr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id-id" sz="4400" b="0" i="0" u="none" strike="noStrike" kern="1" spc="0" baseline="0">
          <a:solidFill>
            <a:schemeClr val="tx2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</p:titleStyle>
    <p:bodyStyle>
      <a:lvl1pPr marL="431800" marR="0" indent="-323850" algn="l" defTabSz="914400">
        <a:lnSpc>
          <a:spcPct val="100000"/>
        </a:lnSpc>
        <a:spcBef>
          <a:spcPts val="1415"/>
        </a:spcBef>
        <a:spcAft>
          <a:spcPts val="0"/>
        </a:spcAft>
        <a:buClr>
          <a:srgbClr val="000000"/>
        </a:buClr>
        <a:buSzPts val="1440"/>
        <a:buFont typeface="Wingdings" pitchFamily="0" charset="2"/>
        <a:buChar char=""/>
        <a:tabLst/>
        <a:defRPr lang="id-id" sz="32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864235" marR="0" indent="-323850" algn="l" defTabSz="914400">
        <a:lnSpc>
          <a:spcPct val="100000"/>
        </a:lnSpc>
        <a:spcBef>
          <a:spcPts val="1130"/>
        </a:spcBef>
        <a:spcAft>
          <a:spcPts val="0"/>
        </a:spcAft>
        <a:buClr>
          <a:srgbClr val="000000"/>
        </a:buClr>
        <a:buSzPts val="2100"/>
        <a:buFont typeface="Symbol" pitchFamily="0" charset="2"/>
        <a:buChar char=""/>
        <a:tabLst/>
        <a:defRPr lang="id-id" sz="2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1296035" marR="0" indent="-288290" algn="l" defTabSz="914400">
        <a:lnSpc>
          <a:spcPct val="100000"/>
        </a:lnSpc>
        <a:spcBef>
          <a:spcPts val="850"/>
        </a:spcBef>
        <a:spcAft>
          <a:spcPts val="0"/>
        </a:spcAft>
        <a:buClr>
          <a:srgbClr val="000000"/>
        </a:buClr>
        <a:buSzPts val="1080"/>
        <a:buFont typeface="Wingdings" pitchFamily="0" charset="2"/>
        <a:buChar char=""/>
        <a:tabLst/>
        <a:defRPr lang="id-id" sz="24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727835" marR="0" indent="-215900" algn="l" defTabSz="914400">
        <a:lnSpc>
          <a:spcPct val="100000"/>
        </a:lnSpc>
        <a:spcBef>
          <a:spcPts val="565"/>
        </a:spcBef>
        <a:spcAft>
          <a:spcPts val="0"/>
        </a:spcAft>
        <a:buClr>
          <a:srgbClr val="000000"/>
        </a:buClr>
        <a:buSzPts val="1500"/>
        <a:buFont typeface="Symbol" pitchFamily="0" charset="2"/>
        <a:buChar char="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21602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5920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30238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4290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8862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otherStyle>
  </p:txStyles>
</p:sldMaster>
</file>

<file path=ppt/slideMasters/slideMaster2.xml><?xml version="1.0" encoding="utf-8"?>
<p:sldMaste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blipFill>
          <a:blip r:embed="rId1"/>
          <a:srcRect/>
          <a:tile sx="100000" sy="100000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2wEAAOg6AACeCQAAEAAAACYAAAAIAAAAvQ8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  <a:prstGeom prst="rect">
            <a:avLst/>
          </a:prstGeo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id-id"/>
            </a:pPr>
            <a:r>
              <a:t>Click to edit the title text format</a:t>
            </a: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4QoAAOg6AADZJQAAEAAAACYAAAAIAAAAPS8AAAAAAAA="/>
              </a:ext>
            </a:extLst>
          </p:cNvSpPr>
          <p:nvPr>
            <p:ph type="body"/>
          </p:nvPr>
        </p:nvSpPr>
        <p:spPr>
          <a:xfrm>
            <a:off x="504190" y="1768475"/>
            <a:ext cx="9071610" cy="4384040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  <a:r>
              <a:t>Click to edit the outline text format</a:t>
            </a:r>
          </a:p>
          <a:p>
            <a:pPr lvl="1">
              <a:defRPr lang="id-id"/>
            </a:pPr>
            <a:r>
              <a:t>Second Outline Level</a:t>
            </a:r>
          </a:p>
          <a:p>
            <a:pPr lvl="2">
              <a:defRPr lang="id-id"/>
            </a:pPr>
            <a:r>
              <a:t>Third Outline Level</a:t>
            </a:r>
          </a:p>
          <a:p>
            <a:pPr lvl="3">
              <a:defRPr lang="id-id"/>
            </a:pPr>
            <a:r>
              <a:t>Fourth Outline Level</a:t>
            </a:r>
          </a:p>
          <a:p>
            <a:pPr lvl="4">
              <a:defRPr lang="id-id"/>
            </a:pPr>
            <a:r>
              <a:t>Fifth Outline Level</a:t>
            </a:r>
          </a:p>
          <a:p>
            <a:pPr lvl="5">
              <a:defRPr lang="id-id"/>
            </a:pPr>
            <a:r>
              <a:t>Sixth Outline Level</a:t>
            </a:r>
          </a:p>
          <a:p>
            <a:pPr lvl="6">
              <a:defRPr lang="id-id"/>
            </a:pPr>
            <a: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marL="0" marR="0" indent="0" algn="ctr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id-id" sz="4400" b="0" i="0" u="none" strike="noStrike" kern="1" spc="0" baseline="0">
          <a:solidFill>
            <a:schemeClr val="tx2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</p:titleStyle>
    <p:bodyStyle>
      <a:lvl1pPr marL="431800" marR="0" indent="-323850" algn="l" defTabSz="914400">
        <a:lnSpc>
          <a:spcPct val="100000"/>
        </a:lnSpc>
        <a:spcBef>
          <a:spcPts val="1415"/>
        </a:spcBef>
        <a:spcAft>
          <a:spcPts val="0"/>
        </a:spcAft>
        <a:buClr>
          <a:srgbClr val="000000"/>
        </a:buClr>
        <a:buSzPts val="1440"/>
        <a:buFont typeface="Wingdings" pitchFamily="0" charset="2"/>
        <a:buChar char=""/>
        <a:tabLst/>
        <a:defRPr lang="id-id" sz="32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864235" marR="0" indent="-323850" algn="l" defTabSz="914400">
        <a:lnSpc>
          <a:spcPct val="100000"/>
        </a:lnSpc>
        <a:spcBef>
          <a:spcPts val="1130"/>
        </a:spcBef>
        <a:spcAft>
          <a:spcPts val="0"/>
        </a:spcAft>
        <a:buClr>
          <a:srgbClr val="000000"/>
        </a:buClr>
        <a:buSzPts val="2100"/>
        <a:buFont typeface="Symbol" pitchFamily="0" charset="2"/>
        <a:buChar char=""/>
        <a:tabLst/>
        <a:defRPr lang="id-id" sz="2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1296035" marR="0" indent="-288290" algn="l" defTabSz="914400">
        <a:lnSpc>
          <a:spcPct val="100000"/>
        </a:lnSpc>
        <a:spcBef>
          <a:spcPts val="850"/>
        </a:spcBef>
        <a:spcAft>
          <a:spcPts val="0"/>
        </a:spcAft>
        <a:buClr>
          <a:srgbClr val="000000"/>
        </a:buClr>
        <a:buSzPts val="1080"/>
        <a:buFont typeface="Wingdings" pitchFamily="0" charset="2"/>
        <a:buChar char=""/>
        <a:tabLst/>
        <a:defRPr lang="id-id" sz="24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727835" marR="0" indent="-215900" algn="l" defTabSz="914400">
        <a:lnSpc>
          <a:spcPct val="100000"/>
        </a:lnSpc>
        <a:spcBef>
          <a:spcPts val="565"/>
        </a:spcBef>
        <a:spcAft>
          <a:spcPts val="0"/>
        </a:spcAft>
        <a:buClr>
          <a:srgbClr val="000000"/>
        </a:buClr>
        <a:buSzPts val="1500"/>
        <a:buFont typeface="Symbol" pitchFamily="0" charset="2"/>
        <a:buChar char="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21602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5920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30238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4290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8862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otherStyle>
  </p:txStyles>
</p:sldMaster>
</file>

<file path=ppt/slideMasters/slideMaster3.xml><?xml version="1.0" encoding="utf-8"?>
<p:sldMaste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blipFill>
          <a:blip r:embed="rId1"/>
          <a:srcRect/>
          <a:tile sx="100000" sy="100000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2wEAAOg6AACeCQAAEAAAACYAAAAIAAAAvQ8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  <a:prstGeom prst="rect">
            <a:avLst/>
          </a:prstGeo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id-id"/>
            </a:pPr>
            <a:r>
              <a:t>Click to edit the title text format</a:t>
            </a: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4wMjU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4QoAAOg6AADZJQAAEAAAACYAAAAIAAAAPS8AAAAAAAA="/>
              </a:ext>
            </a:extLst>
          </p:cNvSpPr>
          <p:nvPr>
            <p:ph type="body"/>
          </p:nvPr>
        </p:nvSpPr>
        <p:spPr>
          <a:xfrm>
            <a:off x="504190" y="1768475"/>
            <a:ext cx="9071610" cy="4384040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  <a:r>
              <a:t>Click to edit the outline text format</a:t>
            </a:r>
          </a:p>
          <a:p>
            <a:pPr lvl="1">
              <a:defRPr lang="id-id"/>
            </a:pPr>
            <a:r>
              <a:t>Second Outline Level</a:t>
            </a:r>
          </a:p>
          <a:p>
            <a:pPr lvl="2">
              <a:defRPr lang="id-id"/>
            </a:pPr>
            <a:r>
              <a:t>Third Outline Level</a:t>
            </a:r>
          </a:p>
          <a:p>
            <a:pPr lvl="3">
              <a:defRPr lang="id-id"/>
            </a:pPr>
            <a:r>
              <a:t>Fourth Outline Level</a:t>
            </a:r>
          </a:p>
          <a:p>
            <a:pPr lvl="4">
              <a:defRPr lang="id-id"/>
            </a:pPr>
            <a:r>
              <a:t>Fifth Outline Level</a:t>
            </a:r>
          </a:p>
          <a:p>
            <a:pPr lvl="5">
              <a:defRPr lang="id-id"/>
            </a:pPr>
            <a:r>
              <a:t>Sixth Outline Level</a:t>
            </a:r>
          </a:p>
          <a:p>
            <a:pPr lvl="6">
              <a:defRPr lang="id-id"/>
            </a:pPr>
            <a: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p:hf sldNum="0" hdr="0" ftr="0" dt="0"/>
  <p:txStyles>
    <p:titleStyle>
      <a:lvl1pPr marL="0" marR="0" indent="0" algn="ctr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id-id" sz="4400" b="0" i="0" u="none" strike="noStrike" kern="1" spc="0" baseline="0">
          <a:solidFill>
            <a:schemeClr val="tx2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</p:titleStyle>
    <p:bodyStyle>
      <a:lvl1pPr marL="431800" marR="0" indent="-323850" algn="l" defTabSz="914400">
        <a:lnSpc>
          <a:spcPct val="100000"/>
        </a:lnSpc>
        <a:spcBef>
          <a:spcPts val="1415"/>
        </a:spcBef>
        <a:spcAft>
          <a:spcPts val="0"/>
        </a:spcAft>
        <a:buClr>
          <a:srgbClr val="000000"/>
        </a:buClr>
        <a:buSzPts val="1440"/>
        <a:buFont typeface="Wingdings" pitchFamily="0" charset="2"/>
        <a:buChar char=""/>
        <a:tabLst/>
        <a:defRPr lang="id-id" sz="32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864235" marR="0" indent="-323850" algn="l" defTabSz="914400">
        <a:lnSpc>
          <a:spcPct val="100000"/>
        </a:lnSpc>
        <a:spcBef>
          <a:spcPts val="1130"/>
        </a:spcBef>
        <a:spcAft>
          <a:spcPts val="0"/>
        </a:spcAft>
        <a:buClr>
          <a:srgbClr val="000000"/>
        </a:buClr>
        <a:buSzPts val="2100"/>
        <a:buFont typeface="Symbol" pitchFamily="0" charset="2"/>
        <a:buChar char=""/>
        <a:tabLst/>
        <a:defRPr lang="id-id" sz="2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1296035" marR="0" indent="-288290" algn="l" defTabSz="914400">
        <a:lnSpc>
          <a:spcPct val="100000"/>
        </a:lnSpc>
        <a:spcBef>
          <a:spcPts val="850"/>
        </a:spcBef>
        <a:spcAft>
          <a:spcPts val="0"/>
        </a:spcAft>
        <a:buClr>
          <a:srgbClr val="000000"/>
        </a:buClr>
        <a:buSzPts val="1080"/>
        <a:buFont typeface="Wingdings" pitchFamily="0" charset="2"/>
        <a:buChar char=""/>
        <a:tabLst/>
        <a:defRPr lang="id-id" sz="24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727835" marR="0" indent="-215900" algn="l" defTabSz="914400">
        <a:lnSpc>
          <a:spcPct val="100000"/>
        </a:lnSpc>
        <a:spcBef>
          <a:spcPts val="565"/>
        </a:spcBef>
        <a:spcAft>
          <a:spcPts val="0"/>
        </a:spcAft>
        <a:buClr>
          <a:srgbClr val="000000"/>
        </a:buClr>
        <a:buSzPts val="1500"/>
        <a:buFont typeface="Symbol" pitchFamily="0" charset="2"/>
        <a:buChar char="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21602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5920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30238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4290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8862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otherStyle>
  </p:txStyles>
</p:sldMaster>
</file>

<file path=ppt/slideMasters/slideMaster4.xml><?xml version="1.0" encoding="utf-8"?>
<p:sldMaste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blipFill>
          <a:blip r:embed="rId1"/>
          <a:srcRect/>
          <a:tile sx="100000" sy="100000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o9+Ks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2wEAAOg6AACeCQAAEAAAACYAAAAIAAAAvQ8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  <a:prstGeom prst="rect">
            <a:avLst/>
          </a:prstGeo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id-id"/>
            </a:pPr>
            <a:r>
              <a:t>Click to edit the title text format</a:t>
            </a: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L7eGww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4QoAAOg6AADZJQAAEAAAACYAAAAIAAAAPS8AAAAAAAA="/>
              </a:ext>
            </a:extLst>
          </p:cNvSpPr>
          <p:nvPr>
            <p:ph type="body"/>
          </p:nvPr>
        </p:nvSpPr>
        <p:spPr>
          <a:xfrm>
            <a:off x="504190" y="1768475"/>
            <a:ext cx="9071610" cy="4384040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  <a:r>
              <a:t>Click to edit the outline text format</a:t>
            </a:r>
          </a:p>
          <a:p>
            <a:pPr lvl="1">
              <a:defRPr lang="id-id"/>
            </a:pPr>
            <a:r>
              <a:t>Second Outline Level</a:t>
            </a:r>
          </a:p>
          <a:p>
            <a:pPr lvl="2">
              <a:defRPr lang="id-id"/>
            </a:pPr>
            <a:r>
              <a:t>Third Outline Level</a:t>
            </a:r>
          </a:p>
          <a:p>
            <a:pPr lvl="3">
              <a:defRPr lang="id-id"/>
            </a:pPr>
            <a:r>
              <a:t>Fourth Outline Level</a:t>
            </a:r>
          </a:p>
          <a:p>
            <a:pPr lvl="4">
              <a:defRPr lang="id-id"/>
            </a:pPr>
            <a:r>
              <a:t>Fifth Outline Level</a:t>
            </a:r>
          </a:p>
          <a:p>
            <a:pPr lvl="5">
              <a:defRPr lang="id-id"/>
            </a:pPr>
            <a:r>
              <a:t>Sixth Outline Level</a:t>
            </a:r>
          </a:p>
          <a:p>
            <a:pPr lvl="6">
              <a:defRPr lang="id-id"/>
            </a:pPr>
            <a: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hf sldNum="0" hdr="0" ftr="0" dt="0"/>
  <p:txStyles>
    <p:titleStyle>
      <a:lvl1pPr marL="0" marR="0" indent="0" algn="ctr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id-id" sz="4400" b="0" i="0" u="none" strike="noStrike" kern="1" spc="0" baseline="0">
          <a:solidFill>
            <a:schemeClr val="tx2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</p:titleStyle>
    <p:bodyStyle>
      <a:lvl1pPr marL="431800" marR="0" indent="-323850" algn="l" defTabSz="914400">
        <a:lnSpc>
          <a:spcPct val="100000"/>
        </a:lnSpc>
        <a:spcBef>
          <a:spcPts val="1415"/>
        </a:spcBef>
        <a:spcAft>
          <a:spcPts val="0"/>
        </a:spcAft>
        <a:buClr>
          <a:srgbClr val="000000"/>
        </a:buClr>
        <a:buSzPts val="1440"/>
        <a:buFont typeface="Wingdings" pitchFamily="0" charset="2"/>
        <a:buChar char=""/>
        <a:tabLst/>
        <a:defRPr lang="id-id" sz="32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864235" marR="0" indent="-323850" algn="l" defTabSz="914400">
        <a:lnSpc>
          <a:spcPct val="100000"/>
        </a:lnSpc>
        <a:spcBef>
          <a:spcPts val="1130"/>
        </a:spcBef>
        <a:spcAft>
          <a:spcPts val="0"/>
        </a:spcAft>
        <a:buClr>
          <a:srgbClr val="000000"/>
        </a:buClr>
        <a:buSzPts val="2100"/>
        <a:buFont typeface="Symbol" pitchFamily="0" charset="2"/>
        <a:buChar char=""/>
        <a:tabLst/>
        <a:defRPr lang="id-id" sz="2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1296035" marR="0" indent="-288290" algn="l" defTabSz="914400">
        <a:lnSpc>
          <a:spcPct val="100000"/>
        </a:lnSpc>
        <a:spcBef>
          <a:spcPts val="850"/>
        </a:spcBef>
        <a:spcAft>
          <a:spcPts val="0"/>
        </a:spcAft>
        <a:buClr>
          <a:srgbClr val="000000"/>
        </a:buClr>
        <a:buSzPts val="1080"/>
        <a:buFont typeface="Wingdings" pitchFamily="0" charset="2"/>
        <a:buChar char=""/>
        <a:tabLst/>
        <a:defRPr lang="id-id" sz="24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727835" marR="0" indent="-215900" algn="l" defTabSz="914400">
        <a:lnSpc>
          <a:spcPct val="100000"/>
        </a:lnSpc>
        <a:spcBef>
          <a:spcPts val="565"/>
        </a:spcBef>
        <a:spcAft>
          <a:spcPts val="0"/>
        </a:spcAft>
        <a:buClr>
          <a:srgbClr val="000000"/>
        </a:buClr>
        <a:buSzPts val="1500"/>
        <a:buFont typeface="Symbol" pitchFamily="0" charset="2"/>
        <a:buChar char="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21602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5920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30238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4290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8862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otherStyle>
  </p:txStyles>
</p:sldMaster>
</file>

<file path=ppt/slideMasters/slideMaster5.xml><?xml version="1.0" encoding="utf-8"?>
<p:sldMaste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blipFill>
          <a:blip r:embed="rId1"/>
          <a:srcRect/>
          <a:tile sx="100000" sy="100000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kAC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2wEAAOg6AACeCQAAEAAAACYAAAAIAAAAvQ8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  <a:prstGeom prst="rect">
            <a:avLst/>
          </a:prstGeo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id-id"/>
            </a:pPr>
            <a:r>
              <a:t>Click to edit the title text format</a:t>
            </a: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IE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4QoAAOg6AADZJQAAEAAAACYAAAAIAAAAPS8AAAAAAAA="/>
              </a:ext>
            </a:extLst>
          </p:cNvSpPr>
          <p:nvPr>
            <p:ph type="body"/>
          </p:nvPr>
        </p:nvSpPr>
        <p:spPr>
          <a:xfrm>
            <a:off x="504190" y="1768475"/>
            <a:ext cx="9071610" cy="4384040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  <a:r>
              <a:t>Click to edit the outline text format</a:t>
            </a:r>
          </a:p>
          <a:p>
            <a:pPr lvl="1">
              <a:defRPr lang="id-id"/>
            </a:pPr>
            <a:r>
              <a:t>Second Outline Level</a:t>
            </a:r>
          </a:p>
          <a:p>
            <a:pPr lvl="2">
              <a:defRPr lang="id-id"/>
            </a:pPr>
            <a:r>
              <a:t>Third Outline Level</a:t>
            </a:r>
          </a:p>
          <a:p>
            <a:pPr lvl="3">
              <a:defRPr lang="id-id"/>
            </a:pPr>
            <a:r>
              <a:t>Fourth Outline Level</a:t>
            </a:r>
          </a:p>
          <a:p>
            <a:pPr lvl="4">
              <a:defRPr lang="id-id"/>
            </a:pPr>
            <a:r>
              <a:t>Fifth Outline Level</a:t>
            </a:r>
          </a:p>
          <a:p>
            <a:pPr lvl="5">
              <a:defRPr lang="id-id"/>
            </a:pPr>
            <a:r>
              <a:t>Sixth Outline Level</a:t>
            </a:r>
          </a:p>
          <a:p>
            <a:pPr lvl="6">
              <a:defRPr lang="id-id"/>
            </a:pPr>
            <a: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  <p:hf sldNum="0" hdr="0" ftr="0" dt="0"/>
  <p:txStyles>
    <p:titleStyle>
      <a:lvl1pPr marL="0" marR="0" indent="0" algn="ctr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id-id" sz="4400" b="0" i="0" u="none" strike="noStrike" kern="1" spc="0" baseline="0">
          <a:solidFill>
            <a:schemeClr val="tx2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</p:titleStyle>
    <p:bodyStyle>
      <a:lvl1pPr marL="431800" marR="0" indent="-323850" algn="l" defTabSz="914400">
        <a:lnSpc>
          <a:spcPct val="100000"/>
        </a:lnSpc>
        <a:spcBef>
          <a:spcPts val="1415"/>
        </a:spcBef>
        <a:spcAft>
          <a:spcPts val="0"/>
        </a:spcAft>
        <a:buClr>
          <a:srgbClr val="000000"/>
        </a:buClr>
        <a:buSzPts val="1440"/>
        <a:buFont typeface="Wingdings" pitchFamily="0" charset="2"/>
        <a:buChar char=""/>
        <a:tabLst/>
        <a:defRPr lang="id-id" sz="32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864235" marR="0" indent="-323850" algn="l" defTabSz="914400">
        <a:lnSpc>
          <a:spcPct val="100000"/>
        </a:lnSpc>
        <a:spcBef>
          <a:spcPts val="1130"/>
        </a:spcBef>
        <a:spcAft>
          <a:spcPts val="0"/>
        </a:spcAft>
        <a:buClr>
          <a:srgbClr val="000000"/>
        </a:buClr>
        <a:buSzPts val="2100"/>
        <a:buFont typeface="Symbol" pitchFamily="0" charset="2"/>
        <a:buChar char=""/>
        <a:tabLst/>
        <a:defRPr lang="id-id" sz="2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1296035" marR="0" indent="-288290" algn="l" defTabSz="914400">
        <a:lnSpc>
          <a:spcPct val="100000"/>
        </a:lnSpc>
        <a:spcBef>
          <a:spcPts val="850"/>
        </a:spcBef>
        <a:spcAft>
          <a:spcPts val="0"/>
        </a:spcAft>
        <a:buClr>
          <a:srgbClr val="000000"/>
        </a:buClr>
        <a:buSzPts val="1080"/>
        <a:buFont typeface="Wingdings" pitchFamily="0" charset="2"/>
        <a:buChar char=""/>
        <a:tabLst/>
        <a:defRPr lang="id-id" sz="24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727835" marR="0" indent="-215900" algn="l" defTabSz="914400">
        <a:lnSpc>
          <a:spcPct val="100000"/>
        </a:lnSpc>
        <a:spcBef>
          <a:spcPts val="565"/>
        </a:spcBef>
        <a:spcAft>
          <a:spcPts val="0"/>
        </a:spcAft>
        <a:buClr>
          <a:srgbClr val="000000"/>
        </a:buClr>
        <a:buSzPts val="1500"/>
        <a:buFont typeface="Symbol" pitchFamily="0" charset="2"/>
        <a:buChar char="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21602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5920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3023870" marR="0" indent="-215900" algn="l" defTabSz="914400">
        <a:lnSpc>
          <a:spcPct val="100000"/>
        </a:lnSpc>
        <a:spcBef>
          <a:spcPts val="280"/>
        </a:spcBef>
        <a:spcAft>
          <a:spcPts val="0"/>
        </a:spcAft>
        <a:buClr>
          <a:srgbClr val="000000"/>
        </a:buClr>
        <a:buSzPts val="900"/>
        <a:buFont typeface="Wingdings" pitchFamily="0" charset="2"/>
        <a:buChar char="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4290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8862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otherStyle>
  </p:txStyles>
</p:sldMaster>
</file>

<file path=ppt/slides/_rels/slide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romisatriawahono.net/rm/" TargetMode="External"/></Relationships>
</file>

<file path=ppt/slides/_rels/slide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14.xml"/></Relationships>
</file>

<file path=ppt/slides/_rels/slide1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15.xml"/></Relationships>
</file>

<file path=ppt/slides/_rels/slide19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20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/Relationships>
</file>

<file path=ppt/slides/_rels/slide2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18.xml"/></Relationships>
</file>

<file path=ppt/slides/_rels/slide2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image" Target="../media/image6.png"/></Relationships>
</file>

<file path=ppt/slides/_rels/slide2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image" Target="../media/image7.png"/></Relationships>
</file>

<file path=ppt/slides/_rels/slide2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image" Target="../media/image8.png"/></Relationships>
</file>

<file path=ppt/slides/slide1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bAQAAowUAAOI8AACeKQAAEAAAACYAAAAIAAAA//////////8="/>
              </a:ext>
            </a:extLst>
          </p:cNvSpPr>
          <p:nvPr/>
        </p:nvSpPr>
        <p:spPr>
          <a:xfrm>
            <a:off x="179705" y="916305"/>
            <a:ext cx="9717405" cy="584898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000">
                <a:solidFill>
                  <a:srgbClr val="FFFFFF"/>
                </a:solidFill>
                <a:latin typeface="Noto Mono" pitchFamily="0" charset="0"/>
                <a:ea typeface="DejaVu Sans" pitchFamily="1" charset="0"/>
                <a:cs typeface="DejaVu Sans" pitchFamily="1" charset="0"/>
              </a:rPr>
              <a:t>TIS13531 METODOLOGI PENELITIAN</a:t>
            </a:r>
            <a:endParaRPr lang="id-id" sz="4000"/>
          </a:p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000">
                <a:solidFill>
                  <a:srgbClr val="FFFFFF"/>
                </a:solidFill>
                <a:latin typeface="Noto Mono" pitchFamily="0" charset="0"/>
                <a:ea typeface="DejaVu Sans" pitchFamily="1" charset="0"/>
                <a:cs typeface="DejaVu Sans" pitchFamily="1" charset="0"/>
              </a:rPr>
              <a:t>Minggu 1 - Pengantar</a:t>
            </a:r>
            <a:endParaRPr lang="id-id" sz="4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2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wAaQ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M6AACaCQAAEAAAACYAAAAIAAAA//////////8="/>
              </a:ext>
            </a:extLst>
          </p:cNvSpPr>
          <p:nvPr/>
        </p:nvSpPr>
        <p:spPr>
          <a:xfrm>
            <a:off x="504190" y="301625"/>
            <a:ext cx="9068435" cy="1259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400">
                <a:solidFill>
                  <a:srgbClr val="FFFFFF"/>
                </a:solidFill>
                <a:latin typeface="Open Sans" pitchFamily="0" charset="0"/>
                <a:ea typeface="DejaVu Sans" pitchFamily="1" charset="0"/>
                <a:cs typeface="DejaVu Sans" pitchFamily="1" charset="0"/>
              </a:rPr>
              <a:t>Sedikit Tentang Saya</a:t>
            </a:r>
            <a:endParaRPr lang="id-id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MAi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bAQAArQoAAOI8AAChJQAAAAAAACYAAAAIAAAA//////////8="/>
              </a:ext>
            </a:extLst>
          </p:cNvSpPr>
          <p:nvPr/>
        </p:nvSpPr>
        <p:spPr>
          <a:xfrm>
            <a:off x="179705" y="1735455"/>
            <a:ext cx="9717405" cy="43815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>
              <a:lnSpc>
                <a:spcPct val="100000"/>
              </a:lnSpc>
              <a:defRPr sz="36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>
                <a:solidFill>
                  <a:srgbClr val="FFFFFF"/>
                </a:solidFill>
                <a:latin typeface="FreeSans" pitchFamily="0" charset="0"/>
                <a:ea typeface="DejaVu Sans" pitchFamily="1" charset="0"/>
                <a:cs typeface="DejaVu Sans" pitchFamily="1" charset="0"/>
              </a:rPr>
              <a:t>&gt; Nama : Alauddin Maulana Hirzan, S. Kom, M. CS</a:t>
            </a:r>
            <a:endParaRPr lang="id-id"/>
          </a:p>
          <a:p>
            <a:pPr>
              <a:lnSpc>
                <a:spcPct val="100000"/>
              </a:lnSpc>
              <a:defRPr sz="36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>
                <a:solidFill>
                  <a:srgbClr val="FFFFFF"/>
                </a:solidFill>
                <a:latin typeface="FreeSans" pitchFamily="0" charset="0"/>
                <a:ea typeface="DejaVu Sans" pitchFamily="1" charset="0"/>
                <a:cs typeface="DejaVu Sans" pitchFamily="1" charset="0"/>
              </a:rPr>
              <a:t>&gt; Kota Asal : Semarang</a:t>
            </a:r>
            <a:endParaRPr lang="id-id"/>
          </a:p>
          <a:p>
            <a:pPr>
              <a:lnSpc>
                <a:spcPct val="100000"/>
              </a:lnSpc>
              <a:defRPr sz="36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>
                <a:solidFill>
                  <a:srgbClr val="FFFFFF"/>
                </a:solidFill>
                <a:latin typeface="FreeSans" pitchFamily="0" charset="0"/>
                <a:ea typeface="DejaVu Sans" pitchFamily="1" charset="0"/>
                <a:cs typeface="DejaVu Sans" pitchFamily="1" charset="0"/>
              </a:rPr>
              <a:t>&gt; Pendidikan Terakhir : S2 (Teknologi Antar Jaringan)</a:t>
            </a:r>
            <a:endParaRPr lang="id-id"/>
          </a:p>
          <a:p>
            <a:pPr algn="just">
              <a:lnSpc>
                <a:spcPct val="100000"/>
              </a:lnSpc>
              <a:defRPr sz="36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>
                <a:solidFill>
                  <a:srgbClr val="FFFFFF"/>
                </a:solidFill>
              </a:rPr>
              <a:t>&gt; Alamat :Semarang.</a:t>
            </a:r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3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9Rl/X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DNPwQ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byMAAOM6AAAZQQAAEAAAACYAAAAIAAAA//////////8="/>
              </a:ext>
            </a:extLst>
          </p:cNvSpPr>
          <p:nvPr/>
        </p:nvSpPr>
        <p:spPr>
          <a:xfrm>
            <a:off x="504190" y="5760085"/>
            <a:ext cx="9068435" cy="4822190"/>
          </a:xfrm>
          <a:prstGeom prst="rect">
            <a:avLst/>
          </a:prstGeom>
          <a:noFill/>
          <a:ln>
            <a:noFill/>
          </a:ln>
          <a:effectLst/>
        </p:spPr>
      </p:sp>
      <p:sp>
        <p:nvSpPr>
          <p:cNvPr id="3" name="CustomShape 2"/>
          <p:cNvSpPr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Q6AACaCQAAEAAAACYAAAAIAAAA//////////8="/>
              </a:ext>
            </a:extLst>
          </p:cNvSpPr>
          <p:nvPr/>
        </p:nvSpPr>
        <p:spPr>
          <a:xfrm>
            <a:off x="504190" y="301625"/>
            <a:ext cx="9069070" cy="1259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400">
                <a:solidFill>
                  <a:srgbClr val="FFFFFF"/>
                </a:solidFill>
              </a:rPr>
              <a:t>Kontrak Nilai</a:t>
            </a:r>
            <a:endParaRPr lang="id-id" sz="4400"/>
          </a:p>
        </p:txBody>
      </p:sp>
      <p:graphicFrame>
        <p:nvGraphicFramePr>
          <p:cNvPr id="4" name=""/>
          <p:cNvGraphicFramePr>
            <a:graphicFrameLocks noGrp="1"/>
          </p:cNvGraphicFramePr>
          <p:nvPr/>
        </p:nvGraphicFramePr>
        <p:xfrm>
          <a:off x="474980" y="1610995"/>
          <a:ext cx="9323070" cy="359791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661535"/>
                <a:gridCol w="4662170"/>
              </a:tblGrid>
              <a:tr h="719455"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4000">
                          <a:solidFill>
                            <a:srgbClr val="000000"/>
                          </a:solidFill>
                        </a:rPr>
                        <a:t>Kategori</a:t>
                      </a:r>
                      <a:endParaRPr lang="id-id" sz="40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4000">
                          <a:solidFill>
                            <a:srgbClr val="000000"/>
                          </a:solidFill>
                        </a:rPr>
                        <a:t>Persentase</a:t>
                      </a:r>
                      <a:endParaRPr lang="id-id" sz="40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  <a:extLst>
                  <a:ext uri="smNativeData">
                    <pr:rowheight xmlns="" xmlns:pr="smNativeData" dt="1568610805" type="min" val="719455"/>
                  </a:ext>
                </a:extLst>
              </a:tr>
              <a:tr h="719455"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3200">
                          <a:solidFill>
                            <a:srgbClr val="000000"/>
                          </a:solidFill>
                        </a:rPr>
                        <a:t>Presensi Kehadiran</a:t>
                      </a:r>
                      <a:endParaRPr lang="id-id" sz="32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3200">
                          <a:solidFill>
                            <a:srgbClr val="000000"/>
                          </a:solidFill>
                        </a:rPr>
                        <a:t>10</a:t>
                      </a:r>
                      <a:endParaRPr lang="id-id" sz="32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extLst>
                  <a:ext uri="smNativeData">
                    <pr:rowheight xmlns="" xmlns:pr="smNativeData" dt="1568610805" type="min" val="719455"/>
                  </a:ext>
                </a:extLst>
              </a:tr>
              <a:tr h="719455"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3200">
                          <a:solidFill>
                            <a:srgbClr val="000000"/>
                          </a:solidFill>
                        </a:rPr>
                        <a:t>Tugas</a:t>
                      </a:r>
                      <a:endParaRPr lang="id-id" sz="32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3200">
                          <a:solidFill>
                            <a:srgbClr val="000000"/>
                          </a:solidFill>
                        </a:rPr>
                        <a:t>10</a:t>
                      </a:r>
                      <a:endParaRPr lang="id-id" sz="32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extLst>
                  <a:ext uri="smNativeData">
                    <pr:rowheight xmlns="" xmlns:pr="smNativeData" dt="1568610805" type="min" val="719455"/>
                  </a:ext>
                </a:extLst>
              </a:tr>
              <a:tr h="719455"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3200">
                          <a:solidFill>
                            <a:srgbClr val="000000"/>
                          </a:solidFill>
                        </a:rPr>
                        <a:t>Ujian Tengah Senester</a:t>
                      </a:r>
                      <a:endParaRPr lang="id-id" sz="32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3200">
                          <a:solidFill>
                            <a:srgbClr val="000000"/>
                          </a:solidFill>
                        </a:rPr>
                        <a:t>35</a:t>
                      </a:r>
                      <a:endParaRPr lang="id-id" sz="32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extLst>
                  <a:ext uri="smNativeData">
                    <pr:rowheight xmlns="" xmlns:pr="smNativeData" dt="1568610805" type="min" val="719455"/>
                  </a:ext>
                </a:extLst>
              </a:tr>
              <a:tr h="719455"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3200">
                          <a:solidFill>
                            <a:srgbClr val="000000"/>
                          </a:solidFill>
                        </a:rPr>
                        <a:t>Ujian Akhir Semester</a:t>
                      </a:r>
                      <a:endParaRPr lang="id-id" sz="32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3200">
                          <a:solidFill>
                            <a:srgbClr val="000000"/>
                          </a:solidFill>
                        </a:rPr>
                        <a:t>45</a:t>
                      </a:r>
                      <a:endParaRPr lang="id-id" sz="32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extLst>
                  <a:ext uri="smNativeData">
                    <pr:rowheight xmlns="" xmlns:pr="smNativeData" dt="1568610805" type="min" val="719455"/>
                  </a:ext>
                </a:extLst>
              </a:tr>
            </a:tbl>
          </a:graphicData>
        </a:graphic>
      </p:graphicFrame>
      <p:sp>
        <p:nvSpPr>
          <p:cNvPr id="5" name="CustomShape 4"/>
          <p:cNvSpPr>
            <a:extLst>
              <a:ext uri="smNativeData">
                <pr:smNativeData xmlns:pr="smNativeData" val="SMDATA_13_9Rl/XRMAAAAlAAAAZAAAAA0AAAAAjgAAAEcAAACOAAAARw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byMAAMg7AADbKAAAEAAAACYAAAAIAAAA//////////8="/>
              </a:ext>
            </a:extLst>
          </p:cNvSpPr>
          <p:nvPr/>
        </p:nvSpPr>
        <p:spPr>
          <a:xfrm>
            <a:off x="504190" y="5760085"/>
            <a:ext cx="9213850" cy="8813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170" tIns="45085" rIns="90170" bIns="45085" numCol="1" spcCol="215900" anchor="t"/>
          <a:lstStyle/>
          <a:p>
            <a:pPr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2800">
                <a:solidFill>
                  <a:srgbClr val="FFFFFF"/>
                </a:solidFill>
              </a:rPr>
              <a:t>Mahasiswa Diharapkan Mampu Menulis Proposal Yang Nantinya Bisa DIteruskan ke Tugas Akhir 1/2</a:t>
            </a:r>
            <a:endParaRPr lang="id-id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4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9Rl/X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MlsAE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M6AACaCQAAEAAAACYAAAAIAAAA//////////8="/>
              </a:ext>
            </a:extLst>
          </p:cNvSpPr>
          <p:nvPr/>
        </p:nvSpPr>
        <p:spPr>
          <a:xfrm>
            <a:off x="504190" y="301625"/>
            <a:ext cx="9068435" cy="1259205"/>
          </a:xfrm>
          <a:prstGeom prst="rect">
            <a:avLst/>
          </a:prstGeom>
          <a:noFill/>
          <a:ln>
            <a:noFill/>
          </a:ln>
          <a:effectLst/>
        </p:spPr>
      </p:sp>
      <p:sp>
        <p:nvSpPr>
          <p:cNvPr id="3" name="CustomShape 2"/>
          <p:cNvSpPr>
            <a:extLst>
              <a:ext uri="smNativeData">
                <pr:smNativeData xmlns:pr="smNativeData" val="SMDATA_13_9Rl/X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FEeAADXJQAAEAAAACYAAAAIAAAA//////////8="/>
              </a:ext>
            </a:extLst>
          </p:cNvSpPr>
          <p:nvPr/>
        </p:nvSpPr>
        <p:spPr>
          <a:xfrm>
            <a:off x="504190" y="1769110"/>
            <a:ext cx="4424045" cy="4382135"/>
          </a:xfrm>
          <a:prstGeom prst="rect">
            <a:avLst/>
          </a:prstGeom>
          <a:noFill/>
          <a:ln>
            <a:noFill/>
          </a:ln>
          <a:effectLst/>
        </p:spPr>
      </p:sp>
      <p:sp>
        <p:nvSpPr>
          <p:cNvPr id="4" name="CustomShape 3"/>
          <p:cNvSpPr>
            <a:extLst>
              <a:ext uri="smNativeData">
                <pr:smNativeData xmlns:pr="smNativeData" val="SMDATA_13_9Rl/X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CyHwAA4goAAOk6AAC7FwAAEAAAACYAAAAIAAAA//////////8="/>
              </a:ext>
            </a:extLst>
          </p:cNvSpPr>
          <p:nvPr/>
        </p:nvSpPr>
        <p:spPr>
          <a:xfrm>
            <a:off x="5152390" y="1769110"/>
            <a:ext cx="4424045" cy="2088515"/>
          </a:xfrm>
          <a:prstGeom prst="rect">
            <a:avLst/>
          </a:prstGeom>
          <a:noFill/>
          <a:ln>
            <a:noFill/>
          </a:ln>
          <a:effectLst/>
        </p:spPr>
      </p:sp>
      <p:sp>
        <p:nvSpPr>
          <p:cNvPr id="5" name="CustomShape 4"/>
          <p:cNvSpPr>
            <a:extLst>
              <a:ext uri="smNativeData">
                <pr:smNativeData xmlns:pr="smNativeData" val="SMDATA_13_9Rl/X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CyHwAA+RgAAOk6AADRJQAAEAAAACYAAAAIAAAA//////////8="/>
              </a:ext>
            </a:extLst>
          </p:cNvSpPr>
          <p:nvPr/>
        </p:nvSpPr>
        <p:spPr>
          <a:xfrm>
            <a:off x="5152390" y="4059555"/>
            <a:ext cx="4424045" cy="2087880"/>
          </a:xfrm>
          <a:prstGeom prst="rect">
            <a:avLst/>
          </a:prstGeom>
          <a:noFill/>
          <a:ln>
            <a:noFill/>
          </a:ln>
          <a:effectLst/>
        </p:spPr>
      </p:sp>
      <p:sp>
        <p:nvSpPr>
          <p:cNvPr id="6" name="CustomShape 5"/>
          <p:cNvSpPr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A07AABtLAAAEAAAACYAAAAIAAAA//////////8="/>
              </a:ext>
            </a:extLst>
          </p:cNvSpPr>
          <p:nvPr/>
        </p:nvSpPr>
        <p:spPr>
          <a:xfrm>
            <a:off x="504190" y="301625"/>
            <a:ext cx="9095105" cy="692023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5400">
                <a:solidFill>
                  <a:srgbClr val="FFFFFF"/>
                </a:solidFill>
              </a:rPr>
              <a:t>Metodologi Penelitian</a:t>
            </a:r>
            <a:endParaRPr lang="id-id" sz="5400"/>
          </a:p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endParaRPr lang="id-id" sz="5400"/>
          </a:p>
          <a:p>
            <a:pPr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2400">
                <a:solidFill>
                  <a:srgbClr val="FFFFFF"/>
                </a:solidFill>
              </a:rPr>
              <a:t>Referensi: </a:t>
            </a:r>
            <a:br/>
            <a:r>
              <a:rPr lang="id-id" sz="2400">
                <a:solidFill>
                  <a:srgbClr val="FFFFFF"/>
                </a:solidFill>
              </a:rPr>
              <a:t>1. </a:t>
            </a:r>
            <a:r>
              <a:rPr lang="id-id" sz="2400" u="sng">
                <a:solidFill>
                  <a:srgbClr val="0000FF"/>
                </a:solidFill>
                <a:hlinkClick r:id="rId3"/>
              </a:rPr>
              <a:t>http://romisatriawahono.net/rm/</a:t>
            </a:r>
            <a:br/>
            <a:r>
              <a:rPr lang="id-id" sz="2400">
                <a:solidFill>
                  <a:srgbClr val="FFFFFF"/>
                </a:solidFill>
              </a:rPr>
              <a:t>2. Project in Computing and Information System a Student Guide 		2nd Edition, Addison-Wesley, 2009</a:t>
            </a:r>
            <a:endParaRPr lang="id-id" sz="2400"/>
          </a:p>
          <a:p>
            <a:pPr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2400">
                <a:solidFill>
                  <a:srgbClr val="FFFFFF"/>
                </a:solidFill>
              </a:rPr>
              <a:t>3. A Guide for Students in Computer Science and Information 			System 2nd Edition, Springer-Verlag London Limited, 2008</a:t>
            </a:r>
            <a:endParaRPr lang="id-id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5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9Rl/X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M6AACaCQAAEAAAACYAAAAIAAAA//////////8="/>
              </a:ext>
            </a:extLst>
          </p:cNvSpPr>
          <p:nvPr/>
        </p:nvSpPr>
        <p:spPr>
          <a:xfrm>
            <a:off x="504190" y="301625"/>
            <a:ext cx="9068435" cy="1259205"/>
          </a:xfrm>
          <a:prstGeom prst="rect">
            <a:avLst/>
          </a:prstGeom>
          <a:noFill/>
          <a:ln>
            <a:noFill/>
          </a:ln>
          <a:effectLst/>
        </p:spPr>
      </p:sp>
      <p:sp>
        <p:nvSpPr>
          <p:cNvPr id="3" name="CustomShape 2"/>
          <p:cNvSpPr>
            <a:extLst>
              <a:ext uri="smNativeData">
                <pr:smNativeData xmlns:pr="smNativeData" val="SMDATA_13_9Rl/X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RaClk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FEeAAC7FwAAEAAAACYAAAAIAAAA//////////8="/>
              </a:ext>
            </a:extLst>
          </p:cNvSpPr>
          <p:nvPr/>
        </p:nvSpPr>
        <p:spPr>
          <a:xfrm>
            <a:off x="504190" y="1769110"/>
            <a:ext cx="4424045" cy="2088515"/>
          </a:xfrm>
          <a:prstGeom prst="rect">
            <a:avLst/>
          </a:prstGeom>
          <a:noFill/>
          <a:ln>
            <a:noFill/>
          </a:ln>
          <a:effectLst/>
        </p:spPr>
      </p:sp>
      <p:sp>
        <p:nvSpPr>
          <p:cNvPr id="4" name="CustomShape 3"/>
          <p:cNvSpPr>
            <a:extLst>
              <a:ext uri="smNativeData">
                <pr:smNativeData xmlns:pr="smNativeData" val="SMDATA_13_9Rl/X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CyHwAA4goAAOk6AAC7FwAAEAAAACYAAAAIAAAA//////////8="/>
              </a:ext>
            </a:extLst>
          </p:cNvSpPr>
          <p:nvPr/>
        </p:nvSpPr>
        <p:spPr>
          <a:xfrm>
            <a:off x="5152390" y="1769110"/>
            <a:ext cx="4424045" cy="2088515"/>
          </a:xfrm>
          <a:prstGeom prst="rect">
            <a:avLst/>
          </a:prstGeom>
          <a:noFill/>
          <a:ln>
            <a:noFill/>
          </a:ln>
          <a:effectLst/>
        </p:spPr>
      </p:sp>
      <p:sp>
        <p:nvSpPr>
          <p:cNvPr id="5" name="CustomShape 4"/>
          <p:cNvSpPr>
            <a:extLst>
              <a:ext uri="smNativeData">
                <pr:smNativeData xmlns:pr="smNativeData" val="SMDATA_13_9Rl/X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+RgAAOM6AADRJQAAEAAAACYAAAAIAAAA//////////8="/>
              </a:ext>
            </a:extLst>
          </p:cNvSpPr>
          <p:nvPr/>
        </p:nvSpPr>
        <p:spPr>
          <a:xfrm>
            <a:off x="504190" y="4059555"/>
            <a:ext cx="9068435" cy="2087880"/>
          </a:xfrm>
          <a:prstGeom prst="rect">
            <a:avLst/>
          </a:prstGeom>
          <a:noFill/>
          <a:ln>
            <a:noFill/>
          </a:ln>
          <a:effectLst/>
        </p:spPr>
      </p:sp>
      <p:sp>
        <p:nvSpPr>
          <p:cNvPr id="6" name="CustomShape 5"/>
          <p:cNvSpPr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M6AACaCQAAEAAAACYAAAAIAAAA//////////8="/>
              </a:ext>
            </a:extLst>
          </p:cNvSpPr>
          <p:nvPr/>
        </p:nvSpPr>
        <p:spPr>
          <a:xfrm>
            <a:off x="504190" y="301625"/>
            <a:ext cx="9068435" cy="1259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400">
                <a:solidFill>
                  <a:srgbClr val="FFFFFF"/>
                </a:solidFill>
              </a:rPr>
              <a:t>Definisi Penelitian</a:t>
            </a:r>
            <a:endParaRPr lang="id-id" sz="4400"/>
          </a:p>
        </p:txBody>
      </p:sp>
      <p:sp>
        <p:nvSpPr>
          <p:cNvPr id="7" name="CustomShape 6"/>
          <p:cNvSpPr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k6AADWKwAAEAAAACYAAAAIAAAA//////////8="/>
              </a:ext>
            </a:extLst>
          </p:cNvSpPr>
          <p:nvPr/>
        </p:nvSpPr>
        <p:spPr>
          <a:xfrm>
            <a:off x="504190" y="1769110"/>
            <a:ext cx="9072245" cy="53568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1945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ts val="162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3600">
                <a:solidFill>
                  <a:srgbClr val="FFFFFF"/>
                </a:solidFill>
              </a:rPr>
              <a:t>Mengapa Harus Penelitian?</a:t>
            </a:r>
            <a:endParaRPr lang="id-id" sz="3600"/>
          </a:p>
          <a:p>
            <a:pPr lvl="1" marL="864235" indent="-321945">
              <a:lnSpc>
                <a:spcPct val="100000"/>
              </a:lnSpc>
              <a:spcBef>
                <a:spcPts val="1130"/>
              </a:spcBef>
              <a:buClr>
                <a:srgbClr val="000000"/>
              </a:buClr>
              <a:buSzPts val="2400"/>
              <a:buFont typeface="Symbol" pitchFamily="0" charset="2"/>
              <a:buChar char="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3200">
                <a:solidFill>
                  <a:srgbClr val="FFFFFF"/>
                </a:solidFill>
              </a:rPr>
              <a:t>Dimulai Adanya </a:t>
            </a:r>
            <a:r>
              <a:rPr lang="id-id" sz="3200" b="1">
                <a:solidFill>
                  <a:srgbClr val="FFFFFF"/>
                </a:solidFill>
              </a:rPr>
              <a:t>Masalah</a:t>
            </a:r>
            <a:endParaRPr lang="id-id" sz="3200"/>
          </a:p>
          <a:p>
            <a:pPr lvl="2" marL="1296035" indent="-286385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ts val="117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2600">
                <a:solidFill>
                  <a:srgbClr val="FFFFFF"/>
                </a:solidFill>
              </a:rPr>
              <a:t>Dengan Metode A Masalah Sudah Terpecahkan</a:t>
            </a:r>
            <a:endParaRPr lang="id-id" sz="2600"/>
          </a:p>
          <a:p>
            <a:pPr lvl="2" marL="1296035" indent="-286385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ts val="117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2600">
                <a:solidFill>
                  <a:srgbClr val="FFFFFF"/>
                </a:solidFill>
              </a:rPr>
              <a:t>Tapi Belum DIketahui Metode Yang Lebih Baik</a:t>
            </a:r>
            <a:endParaRPr lang="id-id" sz="2600"/>
          </a:p>
          <a:p>
            <a:pPr>
              <a:lnSpc>
                <a:spcPct val="100000"/>
              </a:lnSpc>
              <a:spcBef>
                <a:spcPts val="850"/>
              </a:spcBef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endParaRPr lang="id-id" sz="2600"/>
          </a:p>
          <a:p>
            <a:pPr marL="431800" indent="-321945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ts val="162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3600">
                <a:solidFill>
                  <a:srgbClr val="FFFFFF"/>
                </a:solidFill>
              </a:rPr>
              <a:t>Bentuk Kontribusi Dari Penelitian</a:t>
            </a:r>
            <a:endParaRPr lang="id-id" sz="3600"/>
          </a:p>
          <a:p>
            <a:pPr lvl="1" marL="864235" indent="-321945">
              <a:lnSpc>
                <a:spcPct val="100000"/>
              </a:lnSpc>
              <a:spcBef>
                <a:spcPts val="1130"/>
              </a:spcBef>
              <a:buClr>
                <a:srgbClr val="000000"/>
              </a:buClr>
              <a:buSzPts val="2400"/>
              <a:buFont typeface="Symbol" pitchFamily="0" charset="2"/>
              <a:buChar char="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3200">
                <a:solidFill>
                  <a:srgbClr val="FFFFFF"/>
                </a:solidFill>
              </a:rPr>
              <a:t>Menemukan/Merevisi Teori</a:t>
            </a:r>
            <a:endParaRPr lang="id-id" sz="3200"/>
          </a:p>
          <a:p>
            <a:pPr lvl="1" marL="864235" indent="-321945">
              <a:lnSpc>
                <a:spcPct val="100000"/>
              </a:lnSpc>
              <a:spcBef>
                <a:spcPts val="1130"/>
              </a:spcBef>
              <a:buClr>
                <a:srgbClr val="000000"/>
              </a:buClr>
              <a:buSzPts val="2400"/>
              <a:buFont typeface="Symbol" pitchFamily="0" charset="2"/>
              <a:buChar char="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3200">
                <a:solidFill>
                  <a:srgbClr val="FFFFFF"/>
                </a:solidFill>
              </a:rPr>
              <a:t>Fakta</a:t>
            </a:r>
            <a:endParaRPr lang="id-id" sz="3200"/>
          </a:p>
          <a:p>
            <a:pPr lvl="1" marL="864235" indent="-321945">
              <a:lnSpc>
                <a:spcPct val="100000"/>
              </a:lnSpc>
              <a:spcBef>
                <a:spcPts val="1130"/>
              </a:spcBef>
              <a:buClr>
                <a:srgbClr val="000000"/>
              </a:buClr>
              <a:buSzPts val="2400"/>
              <a:buFont typeface="Symbol" pitchFamily="0" charset="2"/>
              <a:buChar char="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3200">
                <a:solidFill>
                  <a:srgbClr val="FFFFFF"/>
                </a:solidFill>
              </a:rPr>
              <a:t>Aplikasi</a:t>
            </a:r>
            <a:endParaRPr lang="id-id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6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C2AM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M6AACaCQAAEAAAACYAAAAIAAAA//////////8="/>
              </a:ext>
            </a:extLst>
          </p:cNvSpPr>
          <p:nvPr/>
        </p:nvSpPr>
        <p:spPr>
          <a:xfrm>
            <a:off x="504190" y="301625"/>
            <a:ext cx="9068435" cy="1259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400">
                <a:solidFill>
                  <a:srgbClr val="FFFFFF"/>
                </a:solidFill>
              </a:rPr>
              <a:t>Jadi Penelitian Itu?</a:t>
            </a:r>
            <a:endParaRPr lang="id-id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U6AADWKwAAEAAAACYAAAAIAAAA//////////8="/>
              </a:ext>
            </a:extLst>
          </p:cNvSpPr>
          <p:nvPr/>
        </p:nvSpPr>
        <p:spPr>
          <a:xfrm>
            <a:off x="504190" y="1769110"/>
            <a:ext cx="9069705" cy="53568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1945" algn="just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ts val="162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3600">
                <a:solidFill>
                  <a:srgbClr val="FFFFFF"/>
                </a:solidFill>
              </a:rPr>
              <a:t>Dilakukan Karena Ada Masalah Penelitian yang Muncul Karena Adanya Latar Belakang Masalah</a:t>
            </a:r>
            <a:endParaRPr lang="id-id" sz="3600"/>
          </a:p>
          <a:p>
            <a:pPr marL="431800" indent="-321945" algn="just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ts val="162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3600">
                <a:solidFill>
                  <a:srgbClr val="FFFFFF"/>
                </a:solidFill>
              </a:rPr>
              <a:t>Dilakukan Secara </a:t>
            </a:r>
            <a:r>
              <a:rPr lang="id-id" sz="3600" b="1">
                <a:solidFill>
                  <a:srgbClr val="FFFFFF"/>
                </a:solidFill>
              </a:rPr>
              <a:t>Terencana</a:t>
            </a:r>
            <a:r>
              <a:rPr lang="id-id" sz="3600">
                <a:solidFill>
                  <a:srgbClr val="FFFFFF"/>
                </a:solidFill>
              </a:rPr>
              <a:t>, </a:t>
            </a:r>
            <a:r>
              <a:rPr lang="id-id" sz="3600" b="1">
                <a:solidFill>
                  <a:srgbClr val="FFFFFF"/>
                </a:solidFill>
              </a:rPr>
              <a:t>Sistematis</a:t>
            </a:r>
            <a:r>
              <a:rPr lang="id-id" sz="3600">
                <a:solidFill>
                  <a:srgbClr val="FFFFFF"/>
                </a:solidFill>
              </a:rPr>
              <a:t>, </a:t>
            </a:r>
            <a:r>
              <a:rPr lang="id-id" sz="3600" b="1">
                <a:solidFill>
                  <a:srgbClr val="FFFFFF"/>
                </a:solidFill>
              </a:rPr>
              <a:t>Berulang-ulang</a:t>
            </a:r>
            <a:r>
              <a:rPr lang="id-id" sz="3600">
                <a:solidFill>
                  <a:srgbClr val="FFFFFF"/>
                </a:solidFill>
              </a:rPr>
              <a:t> dan </a:t>
            </a:r>
            <a:r>
              <a:rPr lang="id-id" sz="3600" b="1">
                <a:solidFill>
                  <a:srgbClr val="FFFFFF"/>
                </a:solidFill>
              </a:rPr>
              <a:t>Terukur</a:t>
            </a:r>
            <a:r>
              <a:rPr lang="id-id" sz="3600">
                <a:solidFill>
                  <a:srgbClr val="FFFFFF"/>
                </a:solidFill>
              </a:rPr>
              <a:t>.</a:t>
            </a:r>
            <a:endParaRPr lang="id-id" sz="3600"/>
          </a:p>
          <a:p>
            <a:pPr marL="431800" indent="-321945" algn="just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ts val="162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3600">
                <a:solidFill>
                  <a:srgbClr val="FFFFFF"/>
                </a:solidFill>
              </a:rPr>
              <a:t>Dan Harus memiliki </a:t>
            </a:r>
            <a:r>
              <a:rPr lang="id-id" sz="3600" b="1">
                <a:solidFill>
                  <a:srgbClr val="FFFFFF"/>
                </a:solidFill>
              </a:rPr>
              <a:t>Orisinalitas</a:t>
            </a:r>
            <a:r>
              <a:rPr lang="id-id" sz="3600">
                <a:solidFill>
                  <a:srgbClr val="FFFFFF"/>
                </a:solidFill>
              </a:rPr>
              <a:t>, dan </a:t>
            </a:r>
            <a:r>
              <a:rPr lang="id-id" sz="3600" b="1">
                <a:solidFill>
                  <a:srgbClr val="FFFFFF"/>
                </a:solidFill>
              </a:rPr>
              <a:t>Kebaruan</a:t>
            </a:r>
            <a:r>
              <a:rPr lang="id-id" sz="3600">
                <a:solidFill>
                  <a:srgbClr val="FFFFFF"/>
                </a:solidFill>
              </a:rPr>
              <a:t>, dan Tidak Lupa Menghasilan Kontribusi Orisinil Kepada Pengetahuan.</a:t>
            </a:r>
            <a:endParaRPr lang="id-id" sz="3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7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QA+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M6AACaCQAAEAAAACYAAAAIAAAA//////////8="/>
              </a:ext>
            </a:extLst>
          </p:cNvSpPr>
          <p:nvPr/>
        </p:nvSpPr>
        <p:spPr>
          <a:xfrm>
            <a:off x="504190" y="301625"/>
            <a:ext cx="9068435" cy="1259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400">
                <a:solidFill>
                  <a:srgbClr val="FFFFFF"/>
                </a:solidFill>
              </a:rPr>
              <a:t>Tujuan Dasar Penelitian</a:t>
            </a:r>
            <a:endParaRPr lang="id-id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KQB6gE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Fc7AADWKwAAEAAAACYAAAAIAAAA//////////8="/>
              </a:ext>
            </a:extLst>
          </p:cNvSpPr>
          <p:nvPr/>
        </p:nvSpPr>
        <p:spPr>
          <a:xfrm>
            <a:off x="504190" y="1769110"/>
            <a:ext cx="9142095" cy="53568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1945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ts val="180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000">
                <a:solidFill>
                  <a:srgbClr val="FFFFFF"/>
                </a:solidFill>
              </a:rPr>
              <a:t>Memecahkan Permasalahan Yang Dihadapi</a:t>
            </a:r>
            <a:endParaRPr lang="id-id" sz="4000"/>
          </a:p>
          <a:p>
            <a:pPr marL="431800" indent="-321945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ts val="180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000">
                <a:solidFill>
                  <a:srgbClr val="FFFFFF"/>
                </a:solidFill>
              </a:rPr>
              <a:t>Menguji, Mengembangkan dan Menemukan Teori</a:t>
            </a:r>
            <a:endParaRPr lang="id-id" sz="4000"/>
          </a:p>
          <a:p>
            <a:pPr marL="431800" indent="-321945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ts val="180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000">
                <a:solidFill>
                  <a:srgbClr val="FFFFFF"/>
                </a:solidFill>
              </a:rPr>
              <a:t>Menguji, Mengembangkan dan Menemukan metode Kerja</a:t>
            </a:r>
            <a:endParaRPr lang="id-id" sz="4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8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IBJ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M6AACaCQAAEAAAACYAAAAIAAAA//////////8="/>
              </a:ext>
            </a:extLst>
          </p:cNvSpPr>
          <p:nvPr/>
        </p:nvSpPr>
        <p:spPr>
          <a:xfrm>
            <a:off x="504190" y="301625"/>
            <a:ext cx="9068435" cy="1259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400">
                <a:solidFill>
                  <a:srgbClr val="FFFFFF"/>
                </a:solidFill>
              </a:rPr>
              <a:t>Kesalah Pahaman Mengenai Penelitian</a:t>
            </a:r>
            <a:endParaRPr lang="id-id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wAaQ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HQ6AAARKgAAAAAAACYAAAAIAAAA//////////8="/>
              </a:ext>
            </a:extLst>
          </p:cNvSpPr>
          <p:nvPr/>
        </p:nvSpPr>
        <p:spPr>
          <a:xfrm>
            <a:off x="504190" y="1769110"/>
            <a:ext cx="8997950" cy="5069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1945" algn="just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ts val="1980"/>
              <a:buFont typeface="Wingdings" pitchFamily="0" charset="2"/>
              <a:buChar char=""/>
              <a:defRPr sz="16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3600">
                <a:solidFill>
                  <a:srgbClr val="FFFFFF"/>
                </a:solidFill>
              </a:rPr>
              <a:t>Membangun software </a:t>
            </a:r>
            <a:r>
              <a:rPr lang="id-id" sz="3600" b="1">
                <a:solidFill>
                  <a:srgbClr val="FFFFFF"/>
                </a:solidFill>
              </a:rPr>
              <a:t>bukan tujuan utama penelitian</a:t>
            </a:r>
            <a:r>
              <a:rPr lang="id-id" sz="3600">
                <a:solidFill>
                  <a:srgbClr val="FFFFFF"/>
                </a:solidFill>
              </a:rPr>
              <a:t>, hanya sebagai tempat pengujian hasil penelitian.</a:t>
            </a:r>
            <a:endParaRPr lang="id-id" sz="3600"/>
          </a:p>
          <a:p>
            <a:pPr marL="431800" indent="-321945" algn="just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ts val="1980"/>
              <a:buFont typeface="Wingdings" pitchFamily="0" charset="2"/>
              <a:buChar char=""/>
              <a:defRPr sz="16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3600" b="1">
                <a:solidFill>
                  <a:srgbClr val="FFFFFF"/>
                </a:solidFill>
              </a:rPr>
              <a:t>Kontribusi ke masyarakat</a:t>
            </a:r>
            <a:r>
              <a:rPr lang="id-id" sz="3600">
                <a:solidFill>
                  <a:srgbClr val="FFFFFF"/>
                </a:solidFill>
              </a:rPr>
              <a:t> tidak secara langsung bisa diukur, tapi lebih ke manfaat penelitian.</a:t>
            </a:r>
            <a:endParaRPr lang="id-id" sz="3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9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3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M6AACaCQAAEAAAACYAAAAIAAAA//////////8="/>
              </a:ext>
            </a:extLst>
          </p:cNvSpPr>
          <p:nvPr/>
        </p:nvSpPr>
        <p:spPr>
          <a:xfrm>
            <a:off x="504190" y="301625"/>
            <a:ext cx="9068435" cy="1259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400">
                <a:solidFill>
                  <a:srgbClr val="FFFFFF"/>
                </a:solidFill>
              </a:rPr>
              <a:t>Karakter Peneliti</a:t>
            </a:r>
            <a:endParaRPr lang="id-id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U6AADWKwAAAAAAACYAAAAIAAAA//////////8="/>
              </a:ext>
            </a:extLst>
          </p:cNvSpPr>
          <p:nvPr/>
        </p:nvSpPr>
        <p:spPr>
          <a:xfrm>
            <a:off x="504190" y="1769110"/>
            <a:ext cx="9069705" cy="53568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1945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ts val="1800"/>
              <a:buFont typeface="Wingdings" pitchFamily="0" charset="2"/>
              <a:buChar char=""/>
              <a:defRPr sz="14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3000">
                <a:solidFill>
                  <a:srgbClr val="FFFFFF"/>
                </a:solidFill>
              </a:rPr>
              <a:t>Peneliti </a:t>
            </a:r>
            <a:r>
              <a:rPr lang="id-id" sz="3000" b="1">
                <a:solidFill>
                  <a:srgbClr val="FFFFFF"/>
                </a:solidFill>
              </a:rPr>
              <a:t>Boleh Salah</a:t>
            </a:r>
            <a:endParaRPr lang="id-id" sz="3000"/>
          </a:p>
          <a:p>
            <a:pPr lvl="1" marL="864235" indent="-321945">
              <a:lnSpc>
                <a:spcPct val="100000"/>
              </a:lnSpc>
              <a:spcBef>
                <a:spcPts val="1130"/>
              </a:spcBef>
              <a:buClr>
                <a:srgbClr val="000000"/>
              </a:buClr>
              <a:buSzPts val="2700"/>
              <a:buFont typeface="Symbol" pitchFamily="0" charset="2"/>
              <a:buChar char=""/>
              <a:defRPr sz="14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2800">
                <a:solidFill>
                  <a:srgbClr val="FFFFFF"/>
                </a:solidFill>
              </a:rPr>
              <a:t>Salah Hipotesis</a:t>
            </a:r>
            <a:endParaRPr lang="id-id" sz="2800"/>
          </a:p>
          <a:p>
            <a:pPr lvl="1" marL="864235" indent="-321945">
              <a:lnSpc>
                <a:spcPct val="100000"/>
              </a:lnSpc>
              <a:spcBef>
                <a:spcPts val="1130"/>
              </a:spcBef>
              <a:buClr>
                <a:srgbClr val="000000"/>
              </a:buClr>
              <a:buSzPts val="2700"/>
              <a:buFont typeface="Symbol" pitchFamily="0" charset="2"/>
              <a:buChar char=""/>
              <a:defRPr sz="14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2800">
                <a:solidFill>
                  <a:srgbClr val="FFFFFF"/>
                </a:solidFill>
              </a:rPr>
              <a:t>Salah Analisis</a:t>
            </a:r>
            <a:endParaRPr lang="id-id" sz="2800"/>
          </a:p>
          <a:p>
            <a:pPr lvl="1" marL="864235" indent="-321945">
              <a:lnSpc>
                <a:spcPct val="100000"/>
              </a:lnSpc>
              <a:spcBef>
                <a:spcPts val="1130"/>
              </a:spcBef>
              <a:buClr>
                <a:srgbClr val="000000"/>
              </a:buClr>
              <a:buSzPts val="2700"/>
              <a:buFont typeface="Symbol" pitchFamily="0" charset="2"/>
              <a:buChar char=""/>
              <a:defRPr sz="14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2800">
                <a:solidFill>
                  <a:srgbClr val="FFFFFF"/>
                </a:solidFill>
              </a:rPr>
              <a:t>Salah Pengujian</a:t>
            </a:r>
            <a:endParaRPr lang="id-id" sz="2800"/>
          </a:p>
          <a:p>
            <a:pPr lvl="1" marL="864235" indent="-321945">
              <a:lnSpc>
                <a:spcPct val="100000"/>
              </a:lnSpc>
              <a:spcBef>
                <a:spcPts val="1130"/>
              </a:spcBef>
              <a:buClr>
                <a:srgbClr val="000000"/>
              </a:buClr>
              <a:buSzPts val="2700"/>
              <a:buFont typeface="Symbol" pitchFamily="0" charset="2"/>
              <a:buChar char=""/>
              <a:defRPr sz="14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2800">
                <a:solidFill>
                  <a:srgbClr val="FFFFFF"/>
                </a:solidFill>
              </a:rPr>
              <a:t>dsb</a:t>
            </a:r>
            <a:endParaRPr lang="id-id" sz="2800"/>
          </a:p>
          <a:p>
            <a:pPr marL="431800" indent="-321945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ts val="1800"/>
              <a:buFont typeface="Wingdings" pitchFamily="0" charset="2"/>
              <a:buChar char=""/>
              <a:defRPr sz="14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3000">
                <a:solidFill>
                  <a:srgbClr val="FFFFFF"/>
                </a:solidFill>
              </a:rPr>
              <a:t>Namun Tidak Boleh </a:t>
            </a:r>
            <a:r>
              <a:rPr lang="id-id" sz="3000" b="1">
                <a:solidFill>
                  <a:srgbClr val="FFFFFF"/>
                </a:solidFill>
              </a:rPr>
              <a:t>Berbohong</a:t>
            </a:r>
            <a:r>
              <a:rPr lang="id-id" sz="3000">
                <a:solidFill>
                  <a:srgbClr val="FFFFFF"/>
                </a:solidFill>
              </a:rPr>
              <a:t> atau </a:t>
            </a:r>
            <a:r>
              <a:rPr lang="id-id" sz="3000" b="1">
                <a:solidFill>
                  <a:srgbClr val="FFFFFF"/>
                </a:solidFill>
              </a:rPr>
              <a:t>Menipu</a:t>
            </a:r>
            <a:endParaRPr lang="id-id" sz="3000"/>
          </a:p>
          <a:p>
            <a:pPr lvl="1" marL="864235" indent="-321945">
              <a:lnSpc>
                <a:spcPct val="100000"/>
              </a:lnSpc>
              <a:spcBef>
                <a:spcPts val="1130"/>
              </a:spcBef>
              <a:buClr>
                <a:srgbClr val="000000"/>
              </a:buClr>
              <a:buSzPts val="2700"/>
              <a:buFont typeface="Symbol" pitchFamily="0" charset="2"/>
              <a:buChar char=""/>
              <a:defRPr sz="14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2800">
                <a:solidFill>
                  <a:srgbClr val="FFFFFF"/>
                </a:solidFill>
              </a:rPr>
              <a:t>Mempermainkan Data</a:t>
            </a:r>
            <a:endParaRPr lang="id-id" sz="2800"/>
          </a:p>
          <a:p>
            <a:pPr lvl="1" marL="864235" indent="-321945">
              <a:lnSpc>
                <a:spcPct val="100000"/>
              </a:lnSpc>
              <a:spcBef>
                <a:spcPts val="1130"/>
              </a:spcBef>
              <a:buClr>
                <a:srgbClr val="000000"/>
              </a:buClr>
              <a:buSzPts val="2700"/>
              <a:buFont typeface="Symbol" pitchFamily="0" charset="2"/>
              <a:buChar char=""/>
              <a:defRPr sz="14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2800">
                <a:solidFill>
                  <a:srgbClr val="FFFFFF"/>
                </a:solidFill>
              </a:rPr>
              <a:t>Manipulasi Hasil Pengolahan Statistik</a:t>
            </a:r>
            <a:endParaRPr lang="id-id" sz="2800"/>
          </a:p>
          <a:p>
            <a:pPr lvl="1" marL="864235" indent="-321945">
              <a:lnSpc>
                <a:spcPct val="100000"/>
              </a:lnSpc>
              <a:spcBef>
                <a:spcPts val="1130"/>
              </a:spcBef>
              <a:buClr>
                <a:srgbClr val="000000"/>
              </a:buClr>
              <a:buSzPts val="2700"/>
              <a:buFont typeface="Symbol" pitchFamily="0" charset="2"/>
              <a:buChar char=""/>
              <a:defRPr sz="14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2800">
                <a:solidFill>
                  <a:srgbClr val="FFFFFF"/>
                </a:solidFill>
              </a:rPr>
              <a:t>dsb</a:t>
            </a:r>
            <a:endParaRPr lang="id-id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10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BQUwQ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M6AACaCQAAEAAAACYAAAAIAAAA//////////8="/>
              </a:ext>
            </a:extLst>
          </p:cNvSpPr>
          <p:nvPr/>
        </p:nvSpPr>
        <p:spPr>
          <a:xfrm>
            <a:off x="504190" y="301625"/>
            <a:ext cx="9068435" cy="1259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400">
                <a:solidFill>
                  <a:srgbClr val="FFFFFF"/>
                </a:solidFill>
              </a:rPr>
              <a:t>Klasifikasi Penelitian #1</a:t>
            </a:r>
            <a:endParaRPr lang="id-id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LAEJhs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U6AABlKwAAEAAAACYAAAAIAAAA//////////8="/>
              </a:ext>
            </a:extLst>
          </p:cNvSpPr>
          <p:nvPr/>
        </p:nvSpPr>
        <p:spPr>
          <a:xfrm>
            <a:off x="504190" y="1769110"/>
            <a:ext cx="9069705" cy="52851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1945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ts val="216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800">
                <a:solidFill>
                  <a:srgbClr val="FFFFFF"/>
                </a:solidFill>
              </a:rPr>
              <a:t>Aplikasi:</a:t>
            </a:r>
            <a:endParaRPr lang="id-id" sz="4800"/>
          </a:p>
          <a:p>
            <a:pPr lvl="1" marL="864235" indent="-321945">
              <a:lnSpc>
                <a:spcPct val="100000"/>
              </a:lnSpc>
              <a:spcBef>
                <a:spcPts val="1130"/>
              </a:spcBef>
              <a:buClr>
                <a:srgbClr val="000000"/>
              </a:buClr>
              <a:buSzPts val="3300"/>
              <a:buFont typeface="Symbol" pitchFamily="0" charset="2"/>
              <a:buChar char="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400">
                <a:solidFill>
                  <a:srgbClr val="FFFFFF"/>
                </a:solidFill>
              </a:rPr>
              <a:t>Penelitian Dasar</a:t>
            </a:r>
            <a:endParaRPr lang="id-id" sz="4400"/>
          </a:p>
          <a:p>
            <a:pPr lvl="2" marL="1296035" indent="-286385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ts val="162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3600">
                <a:solidFill>
                  <a:srgbClr val="FFFFFF"/>
                </a:solidFill>
              </a:rPr>
              <a:t>Menemukan Teori Baru/Mengembangkannya</a:t>
            </a:r>
            <a:endParaRPr lang="id-id" sz="3600"/>
          </a:p>
          <a:p>
            <a:pPr lvl="1" marL="864235" indent="-321945">
              <a:lnSpc>
                <a:spcPct val="100000"/>
              </a:lnSpc>
              <a:spcBef>
                <a:spcPts val="1130"/>
              </a:spcBef>
              <a:buClr>
                <a:srgbClr val="000000"/>
              </a:buClr>
              <a:buSzPts val="3300"/>
              <a:buFont typeface="Symbol" pitchFamily="0" charset="2"/>
              <a:buChar char="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400">
                <a:solidFill>
                  <a:srgbClr val="FFFFFF"/>
                </a:solidFill>
              </a:rPr>
              <a:t>Penelitian Terapan</a:t>
            </a:r>
            <a:endParaRPr lang="id-id" sz="4400"/>
          </a:p>
          <a:p>
            <a:pPr lvl="2" marL="1296035" indent="-286385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ts val="162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3600">
                <a:solidFill>
                  <a:srgbClr val="FFFFFF"/>
                </a:solidFill>
              </a:rPr>
              <a:t>Menghasilkan Sesuatu Yang Bisa Diterapkan Secara Langsung Untuk Memecahkan Masalah.</a:t>
            </a:r>
            <a:endParaRPr lang="id-id" sz="3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11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DRXAQ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M6AACaCQAAEAAAACYAAAAIAAAA//////////8="/>
              </a:ext>
            </a:extLst>
          </p:cNvSpPr>
          <p:nvPr/>
        </p:nvSpPr>
        <p:spPr>
          <a:xfrm>
            <a:off x="504190" y="301625"/>
            <a:ext cx="9068435" cy="1259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400">
                <a:solidFill>
                  <a:srgbClr val="FFFFFF"/>
                </a:solidFill>
              </a:rPr>
              <a:t>Klasifikasi Penelitian #2</a:t>
            </a:r>
            <a:endParaRPr lang="id-id" sz="4400"/>
          </a:p>
        </p:txBody>
      </p:sp>
      <p:graphicFrame>
        <p:nvGraphicFramePr>
          <p:cNvPr id="3" name=""/>
          <p:cNvGraphicFramePr>
            <a:graphicFrameLocks noGrp="1"/>
          </p:cNvGraphicFramePr>
          <p:nvPr/>
        </p:nvGraphicFramePr>
        <p:xfrm>
          <a:off x="503555" y="1475740"/>
          <a:ext cx="9207500" cy="558101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12975"/>
                <a:gridCol w="3978910"/>
                <a:gridCol w="3016250"/>
              </a:tblGrid>
              <a:tr h="765175"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2800" b="1"/>
                        <a:t>Perbedaan</a:t>
                      </a:r>
                      <a:endParaRPr lang="id-id" sz="28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2800" b="1"/>
                        <a:t>Penelitian Kuantitatif</a:t>
                      </a:r>
                      <a:endParaRPr lang="id-id" sz="28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2800" b="1"/>
                        <a:t>Penelitian Kualitatif</a:t>
                      </a:r>
                      <a:endParaRPr lang="id-id" sz="28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  <a:extLst>
                  <a:ext uri="smNativeData">
                    <pr:rowheight xmlns="" xmlns:pr="smNativeData" dt="1568610805" type="min" val="765175"/>
                  </a:ext>
                </a:extLst>
              </a:tr>
              <a:tr h="765175"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2600" b="1"/>
                        <a:t>Jenis Data</a:t>
                      </a:r>
                      <a:endParaRPr lang="id-id" sz="26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2600"/>
                        <a:t>Kuantitatif</a:t>
                      </a:r>
                      <a:endParaRPr lang="id-id" sz="26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2600"/>
                        <a:t>Kualitatif</a:t>
                      </a:r>
                      <a:endParaRPr lang="id-id" sz="26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extLst>
                  <a:ext uri="smNativeData">
                    <pr:rowheight xmlns="" xmlns:pr="smNativeData" dt="1568610805" type="min" val="765175"/>
                  </a:ext>
                </a:extLst>
              </a:tr>
              <a:tr h="765175"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2600" b="1"/>
                        <a:t>Proses Penelitian</a:t>
                      </a:r>
                      <a:endParaRPr lang="id-id" sz="26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2600"/>
                        <a:t>Deduktif-Induktif</a:t>
                      </a:r>
                      <a:endParaRPr lang="id-id" sz="26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2600"/>
                        <a:t>Induktif</a:t>
                      </a:r>
                      <a:endParaRPr lang="id-id" sz="26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extLst>
                  <a:ext uri="smNativeData">
                    <pr:rowheight xmlns="" xmlns:pr="smNativeData" dt="1568610805" type="min" val="765175"/>
                  </a:ext>
                </a:extLst>
              </a:tr>
              <a:tr h="765175"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2600" b="1"/>
                        <a:t>Responder/Objek</a:t>
                      </a:r>
                      <a:endParaRPr lang="id-id" sz="26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2600"/>
                        <a:t>Banyak</a:t>
                      </a:r>
                      <a:endParaRPr lang="id-id" sz="26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2600"/>
                        <a:t>Hanya Satu Objek</a:t>
                      </a:r>
                      <a:endParaRPr lang="id-id" sz="26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extLst>
                  <a:ext uri="smNativeData">
                    <pr:rowheight xmlns="" xmlns:pr="smNativeData" dt="1568610805" type="min" val="765175"/>
                  </a:ext>
                </a:extLst>
              </a:tr>
              <a:tr h="765175"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2600" b="1"/>
                        <a:t>Instrumen</a:t>
                      </a:r>
                      <a:endParaRPr lang="id-id" sz="26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2600"/>
                        <a:t>Kuesioner dan Instrumen Lain</a:t>
                      </a:r>
                      <a:endParaRPr lang="id-id" sz="26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2600"/>
                        <a:t>Peneliti Itu Sendiri</a:t>
                      </a:r>
                      <a:endParaRPr lang="id-id" sz="26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extLst>
                  <a:ext uri="smNativeData">
                    <pr:rowheight xmlns="" xmlns:pr="smNativeData" dt="1568610805" type="min" val="765175"/>
                  </a:ext>
                </a:extLst>
              </a:tr>
              <a:tr h="765175"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2600" b="1"/>
                        <a:t>Tujuan Penelitian</a:t>
                      </a:r>
                      <a:endParaRPr lang="id-id" sz="26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2600"/>
                        <a:t>Konfirmasi</a:t>
                      </a:r>
                      <a:endParaRPr lang="id-id" sz="26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2600"/>
                        <a:t>Eksplorasi</a:t>
                      </a:r>
                      <a:endParaRPr lang="id-id" sz="26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extLst>
                  <a:ext uri="smNativeData">
                    <pr:rowheight xmlns="" xmlns:pr="smNativeData" dt="1568610805" type="min" val="765175"/>
                  </a:ext>
                </a:extLst>
              </a:tr>
              <a:tr h="767080"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2600" b="1"/>
                        <a:t>Teknik Pengujian</a:t>
                      </a:r>
                      <a:endParaRPr lang="id-id" sz="26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2600"/>
                        <a:t>Pengujian Statistik</a:t>
                      </a:r>
                      <a:endParaRPr lang="id-id" sz="26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2600"/>
                        <a:t>Pengujian Nonstatistik</a:t>
                      </a:r>
                      <a:endParaRPr lang="id-id" sz="26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extLst>
                  <a:ext uri="smNativeData">
                    <pr:rowheight xmlns="" xmlns:pr="smNativeData" dt="1568610805" type="min" val="76708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12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BT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M6AACaCQAAEAAAACYAAAAIAAAA//////////8="/>
              </a:ext>
            </a:extLst>
          </p:cNvSpPr>
          <p:nvPr/>
        </p:nvSpPr>
        <p:spPr>
          <a:xfrm>
            <a:off x="504190" y="301625"/>
            <a:ext cx="9068435" cy="1259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400">
                <a:solidFill>
                  <a:srgbClr val="FFFFFF"/>
                </a:solidFill>
              </a:rPr>
              <a:t>Deduktif-Induktif</a:t>
            </a:r>
            <a:endParaRPr lang="id-id" sz="4400"/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9Rl/XR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CxOgAADAAAABAAAAAAAAAAAAAAAAAAAAAAAAAAHgAAAGgAAAAAAAAAAAAAAAAAAAAAAAAAAAAAABAnAAAQJwAAAAAAAAAAAAAAAAAAAAAAAAAAAAAAAAAAAAAAAAAAAAAUAAAAAAAAAMDA/wAAAAAAZAAAADIAAAAAAAAAZAAAAAAAAAB/f38ACgAAAB8AAABUAAAAT4G9Bf///wEAAAAAAAAAAAAAAAAAAAAAAAAAAAAAAAAAAAAAAAAAAAAAAAJ/f38A7uzhA8zMzADAwP8Af39/AAAAAAAAAAAAAAAAAP///wAAAAAAIQAAABgAAAAUAAAAqAIAALcIAADIOwAAMS0AABAAAAAmAAAACAAAAP//////////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431800" y="1416685"/>
            <a:ext cx="9286240" cy="592963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13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LEy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M6AACaCQAAEAAAACYAAAAIAAAA//////////8="/>
              </a:ext>
            </a:extLst>
          </p:cNvSpPr>
          <p:nvPr/>
        </p:nvSpPr>
        <p:spPr>
          <a:xfrm>
            <a:off x="504190" y="301625"/>
            <a:ext cx="9068435" cy="1259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400">
                <a:solidFill>
                  <a:srgbClr val="FFFFFF"/>
                </a:solidFill>
              </a:rPr>
              <a:t>Contoh Penelitian Kuantitatif</a:t>
            </a:r>
            <a:endParaRPr lang="id-id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/pAlg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Mg7AABILAAAEAAAACYAAAAIAAAA//////////8="/>
              </a:ext>
            </a:extLst>
          </p:cNvSpPr>
          <p:nvPr/>
        </p:nvSpPr>
        <p:spPr>
          <a:xfrm>
            <a:off x="504190" y="1769110"/>
            <a:ext cx="9213850" cy="5429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1945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ts val="162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3600">
                <a:solidFill>
                  <a:srgbClr val="FFFFFF"/>
                </a:solidFill>
              </a:rPr>
              <a:t>Masalah Utama</a:t>
            </a:r>
            <a:endParaRPr lang="id-id" sz="3600"/>
          </a:p>
          <a:p>
            <a:pPr lvl="1" marL="864235" indent="-321945">
              <a:lnSpc>
                <a:spcPct val="100000"/>
              </a:lnSpc>
              <a:spcBef>
                <a:spcPts val="1130"/>
              </a:spcBef>
              <a:buClr>
                <a:srgbClr val="000000"/>
              </a:buClr>
              <a:buSzPts val="2400"/>
              <a:buFont typeface="Symbol" pitchFamily="0" charset="2"/>
              <a:buChar char="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3200">
                <a:solidFill>
                  <a:srgbClr val="FFFFFF"/>
                </a:solidFill>
              </a:rPr>
              <a:t>Penentuan kelayakan pemberian kredit untuk para nasabah di Bank Suka Uang tidak akurat</a:t>
            </a:r>
            <a:endParaRPr lang="id-id" sz="3200"/>
          </a:p>
          <a:p>
            <a:pPr lvl="1" marL="864235" indent="-321945">
              <a:lnSpc>
                <a:spcPct val="100000"/>
              </a:lnSpc>
              <a:spcBef>
                <a:spcPts val="1130"/>
              </a:spcBef>
              <a:buClr>
                <a:srgbClr val="000000"/>
              </a:buClr>
              <a:buSzPts val="2400"/>
              <a:buFont typeface="Symbol" pitchFamily="0" charset="2"/>
              <a:buChar char="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3200">
                <a:solidFill>
                  <a:srgbClr val="FFFFFF"/>
                </a:solidFill>
              </a:rPr>
              <a:t>Dibuktikan dengan jumlah kredit macet yang mencapai 14-20 persen tiap tahun. (studi lapangan)</a:t>
            </a:r>
            <a:endParaRPr lang="id-id" sz="3200"/>
          </a:p>
          <a:p>
            <a:pPr lvl="1" marL="864235" indent="-321945">
              <a:lnSpc>
                <a:spcPct val="100000"/>
              </a:lnSpc>
              <a:spcBef>
                <a:spcPts val="1130"/>
              </a:spcBef>
              <a:buClr>
                <a:srgbClr val="000000"/>
              </a:buClr>
              <a:buSzPts val="2400"/>
              <a:buFont typeface="Symbol" pitchFamily="0" charset="2"/>
              <a:buChar char="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3200">
                <a:solidFill>
                  <a:srgbClr val="FFFFFF"/>
                </a:solidFill>
              </a:rPr>
              <a:t>Ditambah dengan literatur (paper journal) yang mengatakan bahwa pemberian kredit banyak yang tidak akurat (studi literatur)</a:t>
            </a:r>
            <a:endParaRPr lang="id-id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14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sACwE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M6AACaCQAAEAAAACYAAAAIAAAA//////////8="/>
              </a:ext>
            </a:extLst>
          </p:cNvSpPr>
          <p:nvPr/>
        </p:nvSpPr>
        <p:spPr>
          <a:xfrm>
            <a:off x="504190" y="301625"/>
            <a:ext cx="9068435" cy="1259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400">
                <a:solidFill>
                  <a:srgbClr val="FFFFFF"/>
                </a:solidFill>
              </a:rPr>
              <a:t>Proses Deduktif (Umum -&gt; Khusus)</a:t>
            </a:r>
            <a:endParaRPr lang="id-id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BK4/+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3AgAAMg7AADWKwAAAAAAACYAAAAIAAAA//////////8="/>
              </a:ext>
            </a:extLst>
          </p:cNvSpPr>
          <p:nvPr/>
        </p:nvSpPr>
        <p:spPr>
          <a:xfrm>
            <a:off x="504190" y="1440180"/>
            <a:ext cx="9213850" cy="56857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1945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ts val="1440"/>
              <a:buFont typeface="Wingdings" pitchFamily="0" charset="2"/>
              <a:buChar char=""/>
              <a:defRPr sz="16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3000">
                <a:solidFill>
                  <a:srgbClr val="FFFFFF"/>
                </a:solidFill>
              </a:rPr>
              <a:t>Dari hasil studi literatur, beberapa metode data mining yang bisa digunakan:</a:t>
            </a:r>
            <a:endParaRPr lang="id-id" sz="3000"/>
          </a:p>
          <a:p>
            <a:pPr lvl="1" marL="864235" indent="-321945">
              <a:lnSpc>
                <a:spcPct val="100000"/>
              </a:lnSpc>
              <a:spcBef>
                <a:spcPts val="1130"/>
              </a:spcBef>
              <a:buClr>
                <a:srgbClr val="000000"/>
              </a:buClr>
              <a:buSzPts val="2100"/>
              <a:buFont typeface="Symbol" pitchFamily="0" charset="2"/>
              <a:buChar char=""/>
              <a:defRPr sz="16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2400">
                <a:solidFill>
                  <a:srgbClr val="FFFFFF"/>
                </a:solidFill>
              </a:rPr>
              <a:t>K-Nearest</a:t>
            </a:r>
            <a:endParaRPr lang="id-id" sz="2400"/>
          </a:p>
          <a:p>
            <a:pPr lvl="1" marL="864235" indent="-321945">
              <a:lnSpc>
                <a:spcPct val="100000"/>
              </a:lnSpc>
              <a:spcBef>
                <a:spcPts val="1130"/>
              </a:spcBef>
              <a:buClr>
                <a:srgbClr val="000000"/>
              </a:buClr>
              <a:buSzPts val="2100"/>
              <a:buFont typeface="Symbol" pitchFamily="0" charset="2"/>
              <a:buChar char=""/>
              <a:defRPr sz="16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2400">
                <a:solidFill>
                  <a:srgbClr val="FFFFFF"/>
                </a:solidFill>
              </a:rPr>
              <a:t>Naive Bayes</a:t>
            </a:r>
            <a:endParaRPr lang="id-id" sz="2400"/>
          </a:p>
          <a:p>
            <a:pPr lvl="1" marL="864235" indent="-321945">
              <a:lnSpc>
                <a:spcPct val="100000"/>
              </a:lnSpc>
              <a:spcBef>
                <a:spcPts val="1130"/>
              </a:spcBef>
              <a:buClr>
                <a:srgbClr val="000000"/>
              </a:buClr>
              <a:buSzPts val="2100"/>
              <a:buFont typeface="Symbol" pitchFamily="0" charset="2"/>
              <a:buChar char=""/>
              <a:defRPr sz="16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2400">
                <a:solidFill>
                  <a:srgbClr val="FFFFFF"/>
                </a:solidFill>
              </a:rPr>
              <a:t>Decision Trees</a:t>
            </a:r>
            <a:endParaRPr lang="id-id" sz="2400"/>
          </a:p>
          <a:p>
            <a:pPr lvl="1" marL="864235" indent="-321945">
              <a:lnSpc>
                <a:spcPct val="100000"/>
              </a:lnSpc>
              <a:spcBef>
                <a:spcPts val="1130"/>
              </a:spcBef>
              <a:buClr>
                <a:srgbClr val="000000"/>
              </a:buClr>
              <a:buSzPts val="2100"/>
              <a:buFont typeface="Symbol" pitchFamily="0" charset="2"/>
              <a:buChar char=""/>
              <a:defRPr sz="16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2400">
                <a:solidFill>
                  <a:srgbClr val="FFFFFF"/>
                </a:solidFill>
              </a:rPr>
              <a:t>Artificial Neural Network</a:t>
            </a:r>
            <a:endParaRPr lang="id-id" sz="2400"/>
          </a:p>
          <a:p>
            <a:pPr lvl="1" marL="864235" indent="-321945">
              <a:lnSpc>
                <a:spcPct val="100000"/>
              </a:lnSpc>
              <a:spcBef>
                <a:spcPts val="1130"/>
              </a:spcBef>
              <a:buClr>
                <a:srgbClr val="000000"/>
              </a:buClr>
              <a:buSzPts val="2100"/>
              <a:buFont typeface="Symbol" pitchFamily="0" charset="2"/>
              <a:buChar char=""/>
              <a:defRPr sz="16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2400">
                <a:solidFill>
                  <a:srgbClr val="FFFFFF"/>
                </a:solidFill>
              </a:rPr>
              <a:t>Support Vector Machines</a:t>
            </a:r>
            <a:endParaRPr lang="id-id" sz="2400"/>
          </a:p>
          <a:p>
            <a:pPr marL="431800" indent="-321945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ts val="1440"/>
              <a:buFont typeface="Wingdings" pitchFamily="0" charset="2"/>
              <a:buChar char=""/>
              <a:defRPr sz="16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3000">
                <a:solidFill>
                  <a:srgbClr val="FFFFFF"/>
                </a:solidFill>
              </a:rPr>
              <a:t>Mengecek ulang lebih dalam studi literatur untuk memilih metode mana yang paling akurat.</a:t>
            </a:r>
            <a:endParaRPr lang="id-id" sz="3000"/>
          </a:p>
          <a:p>
            <a:pPr marL="431800" indent="-321945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ts val="1440"/>
              <a:buFont typeface="Wingdings" pitchFamily="0" charset="2"/>
              <a:buChar char=""/>
              <a:defRPr sz="1600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3000">
                <a:solidFill>
                  <a:srgbClr val="FFFFFF"/>
                </a:solidFill>
              </a:rPr>
              <a:t>Menarik hipotesis sementara menurut studi literatur yang lebih dalam</a:t>
            </a:r>
            <a:endParaRPr lang="id-id" sz="3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15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VDUlg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M6AACaCQAAEAAAACYAAAAIAAAA//////////8="/>
              </a:ext>
            </a:extLst>
          </p:cNvSpPr>
          <p:nvPr/>
        </p:nvSpPr>
        <p:spPr>
          <a:xfrm>
            <a:off x="504190" y="301625"/>
            <a:ext cx="9068435" cy="1259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400">
                <a:solidFill>
                  <a:srgbClr val="FFFFFF"/>
                </a:solidFill>
              </a:rPr>
              <a:t>Proses Induktif (Khusus -&gt; Umum)</a:t>
            </a:r>
            <a:endParaRPr lang="id-id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Mg7AABlKwAAEAAAACYAAAAIAAAA//////////8="/>
              </a:ext>
            </a:extLst>
          </p:cNvSpPr>
          <p:nvPr/>
        </p:nvSpPr>
        <p:spPr>
          <a:xfrm>
            <a:off x="504190" y="1769110"/>
            <a:ext cx="9213850" cy="52851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1945" algn="just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ts val="162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3600">
                <a:solidFill>
                  <a:srgbClr val="FFFFFF"/>
                </a:solidFill>
              </a:rPr>
              <a:t>Hipotesis/Dugaan Sementara: Decision Tree diduga paling akurat.</a:t>
            </a:r>
            <a:endParaRPr lang="id-id" sz="3600"/>
          </a:p>
          <a:p>
            <a:pPr marL="431800" indent="-321945" algn="just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ts val="162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3600">
                <a:solidFill>
                  <a:srgbClr val="FFFFFF"/>
                </a:solidFill>
              </a:rPr>
              <a:t>Pengujian Hipotesis dengan melakukan komparasi  hasil perhitungan ke-lima metode tersebut.</a:t>
            </a:r>
            <a:endParaRPr lang="id-id" sz="3600"/>
          </a:p>
          <a:p>
            <a:pPr marL="431800" indent="-321945" algn="just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ts val="162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3600">
                <a:solidFill>
                  <a:srgbClr val="FFFFFF"/>
                </a:solidFill>
              </a:rPr>
              <a:t>Dari Hasil Pengujian, bisa ditarik kesimpulan bahwa Decision Tree adalah metode yang paling akurat.</a:t>
            </a:r>
            <a:endParaRPr lang="id-id" sz="3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16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Y2JjY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M6AACaCQAAEAAAACYAAAAIAAAA//////////8="/>
              </a:ext>
            </a:extLst>
          </p:cNvSpPr>
          <p:nvPr/>
        </p:nvSpPr>
        <p:spPr>
          <a:xfrm>
            <a:off x="504190" y="301625"/>
            <a:ext cx="9068435" cy="1259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400">
                <a:solidFill>
                  <a:srgbClr val="FFFFFF"/>
                </a:solidFill>
              </a:rPr>
              <a:t>Induktif (Kualitatif)</a:t>
            </a:r>
            <a:endParaRPr lang="id-id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9Rl/X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JIJAADLDQAAEAAAACYAAAAIAAAA//////////8="/>
              </a:ext>
            </a:extLst>
          </p:cNvSpPr>
          <p:nvPr/>
        </p:nvSpPr>
        <p:spPr>
          <a:xfrm>
            <a:off x="504190" y="1769110"/>
            <a:ext cx="1051560" cy="473075"/>
          </a:xfrm>
          <a:prstGeom prst="rect">
            <a:avLst/>
          </a:prstGeom>
          <a:noFill/>
          <a:ln>
            <a:noFill/>
          </a:ln>
          <a:effectLst/>
        </p:spPr>
      </p:sp>
      <p:pic>
        <p:nvPicPr>
          <p:cNvPr id="4" name="Picture1"/>
          <p:cNvPicPr>
            <a:extLst>
              <a:ext uri="smNativeData">
                <pr:smNativeData xmlns:pr="smNativeData" val="SMDATA_15_9Rl/XR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T4G9Bf///wEAAAAAAAAAAAAAAAAAAAAAAAAAAAAAAAAAAAAAAAAAAAAAAAJ/f38A7uzhA8zMzADAwP8Af39/AAAAAAAAAAAAAAAAAP///wAAAAAAIQAAABgAAAAUAAAANwIAAIQLAAA6PAAAWyEAABAAAAAmAAAACAAAAP//////////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360045" y="1871980"/>
            <a:ext cx="9430385" cy="355028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17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IC7eHM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M6AACaCQAAEAAAACYAAAAIAAAA//////////8="/>
              </a:ext>
            </a:extLst>
          </p:cNvSpPr>
          <p:nvPr/>
        </p:nvSpPr>
        <p:spPr>
          <a:xfrm>
            <a:off x="504190" y="301625"/>
            <a:ext cx="9068435" cy="1259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400">
                <a:solidFill>
                  <a:srgbClr val="FFFFFF"/>
                </a:solidFill>
              </a:rPr>
              <a:t>Proses Induktif</a:t>
            </a:r>
            <a:endParaRPr lang="id-id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EB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Mg7AADWKwAAEAAAACYAAAAIAAAA//////////8="/>
              </a:ext>
            </a:extLst>
          </p:cNvSpPr>
          <p:nvPr/>
        </p:nvSpPr>
        <p:spPr>
          <a:xfrm>
            <a:off x="504190" y="1769110"/>
            <a:ext cx="9213850" cy="53568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1945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ts val="144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3200">
                <a:solidFill>
                  <a:srgbClr val="FFFFFF"/>
                </a:solidFill>
              </a:rPr>
              <a:t>Penelitian faktor-faktor apa saja yang menyebabkan mahasiswa menggunakan Instagram</a:t>
            </a:r>
            <a:endParaRPr lang="id-id" sz="3200"/>
          </a:p>
          <a:p>
            <a:pPr marL="431800" indent="-321945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ts val="144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3200">
                <a:solidFill>
                  <a:srgbClr val="FFFFFF"/>
                </a:solidFill>
              </a:rPr>
              <a:t>Dari jumlah total 5000 mahasiswa yang terbagi dalam 5 program studi.</a:t>
            </a:r>
            <a:endParaRPr lang="id-id" sz="3200"/>
          </a:p>
          <a:p>
            <a:pPr marL="431800" indent="-321945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ts val="144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3200">
                <a:solidFill>
                  <a:srgbClr val="FFFFFF"/>
                </a:solidFill>
              </a:rPr>
              <a:t>Diambil survei dari 10 mahasiswa per program studi, sehingga total 50 mahasiswa (Khusus)</a:t>
            </a:r>
            <a:endParaRPr lang="id-id" sz="3200"/>
          </a:p>
          <a:p>
            <a:pPr marL="431800" indent="-321945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ts val="144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3200">
                <a:solidFill>
                  <a:srgbClr val="FFFFFF"/>
                </a:solidFill>
              </a:rPr>
              <a:t>Dari hasil kuesioner bisa ditarik kesimpulan bahwa faktor yang menyebabkan mahasiswa menggunakan Instagram (Umum)</a:t>
            </a:r>
            <a:endParaRPr lang="id-id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18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M6AACaCQAAEAAAACYAAAAIAAAA//////////8="/>
              </a:ext>
            </a:extLst>
          </p:cNvSpPr>
          <p:nvPr/>
        </p:nvSpPr>
        <p:spPr>
          <a:xfrm>
            <a:off x="504190" y="301625"/>
            <a:ext cx="9068435" cy="1259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400">
                <a:solidFill>
                  <a:srgbClr val="FFFFFF"/>
                </a:solidFill>
              </a:rPr>
              <a:t>Klasifikasi Penelitian #3</a:t>
            </a:r>
            <a:endParaRPr lang="id-id" sz="4400"/>
          </a:p>
        </p:txBody>
      </p:sp>
      <p:graphicFrame>
        <p:nvGraphicFramePr>
          <p:cNvPr id="3" name=""/>
          <p:cNvGraphicFramePr>
            <a:graphicFrameLocks noGrp="1"/>
          </p:cNvGraphicFramePr>
          <p:nvPr/>
        </p:nvGraphicFramePr>
        <p:xfrm>
          <a:off x="504190" y="1769110"/>
          <a:ext cx="9143365" cy="4417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71750"/>
                <a:gridCol w="3523615"/>
                <a:gridCol w="3048635"/>
              </a:tblGrid>
              <a:tr h="1003300"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3200" b="1"/>
                        <a:t>Perbedaan</a:t>
                      </a:r>
                      <a:endParaRPr lang="id-id" sz="32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3200" b="1"/>
                        <a:t>Penelitian Konfimatori</a:t>
                      </a:r>
                      <a:endParaRPr lang="id-id" sz="32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3200" b="1"/>
                        <a:t>Penelitian Eksplorasi</a:t>
                      </a:r>
                      <a:endParaRPr lang="id-id" sz="32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  <a:extLst>
                  <a:ext uri="smNativeData">
                    <pr:rowheight xmlns="" xmlns:pr="smNativeData" dt="1568610805" type="min" val="1003300"/>
                  </a:ext>
                </a:extLst>
              </a:tr>
              <a:tr h="3282315"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3200"/>
                        <a:t>Tujuan dan Perlakuan Data</a:t>
                      </a:r>
                      <a:endParaRPr lang="id-id" sz="32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3200"/>
                        <a:t>Menguji Hipotesis Secara Statistik</a:t>
                      </a:r>
                      <a:endParaRPr lang="id-id" sz="32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id-id" sz="3200"/>
                        <a:t>Untuk Mencari Tahu Berhubungan Dengan Suatu Masalah Tanpa Pengujian Statistik</a:t>
                      </a:r>
                      <a:endParaRPr lang="id-id" sz="32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extLst>
                  <a:ext uri="smNativeData">
                    <pr:rowheight xmlns="" xmlns:pr="smNativeData" dt="1568610805" type="min" val="328231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19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Bl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M6AACaCQAAEAAAACYAAAAIAAAA//////////8="/>
              </a:ext>
            </a:extLst>
          </p:cNvSpPr>
          <p:nvPr/>
        </p:nvSpPr>
        <p:spPr>
          <a:xfrm>
            <a:off x="504190" y="301625"/>
            <a:ext cx="9068435" cy="1259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400">
                <a:solidFill>
                  <a:srgbClr val="FFFFFF"/>
                </a:solidFill>
              </a:rPr>
              <a:t>Deskripsi vs Eksperimen vs Korelasi</a:t>
            </a:r>
            <a:endParaRPr lang="id-id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9Rl/X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JIJAADLDQAAEAAAACYAAAAIAAAA//////////8="/>
              </a:ext>
            </a:extLst>
          </p:cNvSpPr>
          <p:nvPr/>
        </p:nvSpPr>
        <p:spPr>
          <a:xfrm>
            <a:off x="504190" y="1769110"/>
            <a:ext cx="1051560" cy="473075"/>
          </a:xfrm>
          <a:prstGeom prst="rect">
            <a:avLst/>
          </a:prstGeom>
          <a:noFill/>
          <a:ln>
            <a:noFill/>
          </a:ln>
          <a:effectLst/>
        </p:spPr>
      </p:sp>
      <p:pic>
        <p:nvPicPr>
          <p:cNvPr id="4" name="Picture1"/>
          <p:cNvPicPr>
            <a:extLst>
              <a:ext uri="smNativeData">
                <pr:smNativeData xmlns:pr="smNativeData" val="SMDATA_15_9Rl/XR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gSG8DDAAAABAAAAAAAAAAAAAAAAAAAAAAAAAAHgAAAGgAAAAAAAAAAAAAAAAAAAAAAAAAAAAAABAnAAAQJwAAAAAAAAAAAAAAAAAAAAAAAAAAAAAAAAAAAAAAAAAAAAAUAAAAAAAAAMDA/wAAAAAAZAAAADIAAAAAAAAAZAAAAAAAAAB/f38ACgAAAB8AAABUAAAAT4G9Bf///wEAAAAAAAAAAAAAAAAAAAAAAAAAAAAAAAAAAAAAAAAAAAAAAAJ/f38A7uzhA8zMzADAwP8Af39/AAAAAAAAAAAAAAAAAP///wAAAAAAIQAAABgAAAAUAAAAGgMAAMEJAAD9OwAAuSwAABAAAAAmAAAACAAAAP//////////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504190" y="1585595"/>
            <a:ext cx="9247505" cy="568452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20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M6AACaCQAAEAAAACYAAAAIAAAA//////////8="/>
              </a:ext>
            </a:extLst>
          </p:cNvSpPr>
          <p:nvPr/>
        </p:nvSpPr>
        <p:spPr>
          <a:xfrm>
            <a:off x="504190" y="301625"/>
            <a:ext cx="9068435" cy="1259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400">
                <a:solidFill>
                  <a:srgbClr val="FFFFFF"/>
                </a:solidFill>
              </a:rPr>
              <a:t>Komparasi Tugas Akhir Penelitian</a:t>
            </a:r>
            <a:endParaRPr lang="id-id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9Rl/X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JIJAADLDQAAEAAAACYAAAAIAAAA//////////8="/>
              </a:ext>
            </a:extLst>
          </p:cNvSpPr>
          <p:nvPr/>
        </p:nvSpPr>
        <p:spPr>
          <a:xfrm>
            <a:off x="504190" y="1769110"/>
            <a:ext cx="1051560" cy="473075"/>
          </a:xfrm>
          <a:prstGeom prst="rect">
            <a:avLst/>
          </a:prstGeom>
          <a:noFill/>
          <a:ln>
            <a:noFill/>
          </a:ln>
          <a:effectLst/>
        </p:spPr>
      </p:sp>
      <p:pic>
        <p:nvPicPr>
          <p:cNvPr id="4" name="Picture1"/>
          <p:cNvPicPr>
            <a:extLst>
              <a:ext uri="smNativeData">
                <pr:smNativeData xmlns:pr="smNativeData" val="SMDATA_15_9Rl/XR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T4G9Bf///wEAAAAAAAAAAAAAAAAAAAAAAAAAAAAAAAAAAAAAAAAAAAAAAAJ/f38A7uzhA8zMzADAwP8Af39/AAAAAAAAAAAAAAAAAP///wAAAAAAIQAAABgAAAAUAAAA3wQAAA0JAAAgOQAATi0AABAAAAAmAAAACAAAAP//////////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791845" y="1471295"/>
            <a:ext cx="8494395" cy="589343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21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M6AACaCQAAEAAAACYAAAAIAAAA//////////8="/>
              </a:ext>
            </a:extLst>
          </p:cNvSpPr>
          <p:nvPr/>
        </p:nvSpPr>
        <p:spPr>
          <a:xfrm>
            <a:off x="504190" y="301625"/>
            <a:ext cx="9068435" cy="1259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400">
                <a:solidFill>
                  <a:srgbClr val="FFFFFF"/>
                </a:solidFill>
              </a:rPr>
              <a:t>Berbicara Kontribusi dan Orisinalitas</a:t>
            </a:r>
            <a:endParaRPr lang="id-id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9Rl/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sBQLQ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U6AABlKwAAEAAAACYAAAAIAAAA//////////8="/>
              </a:ext>
            </a:extLst>
          </p:cNvSpPr>
          <p:nvPr/>
        </p:nvSpPr>
        <p:spPr>
          <a:xfrm>
            <a:off x="504190" y="1769110"/>
            <a:ext cx="9069705" cy="52851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1945" algn="just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ts val="198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400">
                <a:solidFill>
                  <a:srgbClr val="FFFFFF"/>
                </a:solidFill>
              </a:rPr>
              <a:t>Ori Cara Mengerjakan:</a:t>
            </a:r>
            <a:endParaRPr lang="id-id" sz="4400"/>
          </a:p>
          <a:p>
            <a:pPr lvl="1" marL="864235" indent="-321945" algn="just">
              <a:lnSpc>
                <a:spcPct val="100000"/>
              </a:lnSpc>
              <a:spcBef>
                <a:spcPts val="1130"/>
              </a:spcBef>
              <a:buClr>
                <a:srgbClr val="000000"/>
              </a:buClr>
              <a:buSzPts val="3000"/>
              <a:buFont typeface="Symbol" pitchFamily="0" charset="2"/>
              <a:buChar char="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000">
                <a:solidFill>
                  <a:srgbClr val="FFFFFF"/>
                </a:solidFill>
              </a:rPr>
              <a:t>Orang lain sudah pernah mengerjakan sebelumnya, Kita buat lagi dengan cara, teknik atau metode yang berbeda.</a:t>
            </a:r>
            <a:endParaRPr lang="id-id" sz="4000"/>
          </a:p>
          <a:p>
            <a:pPr marL="431800" indent="-321945" algn="just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ts val="1980"/>
              <a:buFont typeface="Wingdings" pitchFamily="0" charset="2"/>
              <a:buChar char="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400">
                <a:solidFill>
                  <a:srgbClr val="FFFFFF"/>
                </a:solidFill>
              </a:rPr>
              <a:t>Ori Hasilnya:</a:t>
            </a:r>
            <a:endParaRPr lang="id-id" sz="4400"/>
          </a:p>
          <a:p>
            <a:pPr lvl="1" marL="864235" indent="-321945" algn="just">
              <a:lnSpc>
                <a:spcPct val="100000"/>
              </a:lnSpc>
              <a:spcBef>
                <a:spcPts val="1130"/>
              </a:spcBef>
              <a:buClr>
                <a:srgbClr val="000000"/>
              </a:buClr>
              <a:buSzPts val="3000"/>
              <a:buFont typeface="Symbol" pitchFamily="0" charset="2"/>
              <a:buChar char=""/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000">
                <a:solidFill>
                  <a:srgbClr val="FFFFFF"/>
                </a:solidFill>
              </a:rPr>
              <a:t>Kita mengembangkan sesuatu yang belum pernah ada hasilnya.</a:t>
            </a:r>
            <a:endParaRPr lang="id-id" sz="4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22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MBL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M6AACaCQAAEAAAACYAAAAIAAAA//////////8="/>
              </a:ext>
            </a:extLst>
          </p:cNvSpPr>
          <p:nvPr/>
        </p:nvSpPr>
        <p:spPr>
          <a:xfrm>
            <a:off x="504190" y="301625"/>
            <a:ext cx="9068435" cy="1259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400">
                <a:solidFill>
                  <a:srgbClr val="FFFFFF"/>
                </a:solidFill>
              </a:rPr>
              <a:t>Kontribusi Pengujian Teori</a:t>
            </a:r>
            <a:endParaRPr lang="id-id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9Rl/X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RC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JIJAADLDQAAEAAAACYAAAAIAAAA//////////8="/>
              </a:ext>
            </a:extLst>
          </p:cNvSpPr>
          <p:nvPr/>
        </p:nvSpPr>
        <p:spPr>
          <a:xfrm>
            <a:off x="504190" y="1769110"/>
            <a:ext cx="1051560" cy="473075"/>
          </a:xfrm>
          <a:prstGeom prst="rect">
            <a:avLst/>
          </a:prstGeom>
          <a:noFill/>
          <a:ln>
            <a:noFill/>
          </a:ln>
          <a:effectLst/>
        </p:spPr>
      </p:sp>
      <p:pic>
        <p:nvPicPr>
          <p:cNvPr id="4" name="Picture1"/>
          <p:cNvPicPr>
            <a:extLst>
              <a:ext uri="smNativeData">
                <pr:smNativeData xmlns:pr="smNativeData" val="SMDATA_15_9Rl/XR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T4G9Bf///wEAAAAAAAAAAAAAAAAAAAAAAAAAAAAAAAAAAAAAAAAAAAAAAAJ/f38A7uzhA8zMzADAwP8Af39/AAAAAAAAAAAAAAAAAP///wAAAAAAIQAAABgAAAAUAAAAqAIAADUJAADIOwAAAi0AAB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1496695"/>
            <a:ext cx="9286240" cy="581977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23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OYq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M6AACaCQAAEAAAACYAAAAIAAAA//////////8="/>
              </a:ext>
            </a:extLst>
          </p:cNvSpPr>
          <p:nvPr/>
        </p:nvSpPr>
        <p:spPr>
          <a:xfrm>
            <a:off x="504190" y="301625"/>
            <a:ext cx="9068435" cy="1259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400">
                <a:solidFill>
                  <a:srgbClr val="FFFFFF"/>
                </a:solidFill>
              </a:rPr>
              <a:t>Kontribusi Pengembangan Teori</a:t>
            </a:r>
            <a:endParaRPr lang="id-id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9Rl/X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s8PTg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JIJAADLDQAAEAAAACYAAAAIAAAA//////////8="/>
              </a:ext>
            </a:extLst>
          </p:cNvSpPr>
          <p:nvPr/>
        </p:nvSpPr>
        <p:spPr>
          <a:xfrm>
            <a:off x="504190" y="1769110"/>
            <a:ext cx="1051560" cy="473075"/>
          </a:xfrm>
          <a:prstGeom prst="rect">
            <a:avLst/>
          </a:prstGeom>
          <a:noFill/>
          <a:ln>
            <a:noFill/>
          </a:ln>
          <a:effectLst/>
        </p:spPr>
      </p:sp>
      <p:pic>
        <p:nvPicPr>
          <p:cNvPr id="4" name="Picture1"/>
          <p:cNvPicPr>
            <a:extLst>
              <a:ext uri="smNativeData">
                <pr:smNativeData xmlns:pr="smNativeData" val="SMDATA_15_9Rl/XR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T4G9Bf///wEAAAAAAAAAAAAAAAAAAAAAAAAAAAAAAAAAAAAAAAAAAAAAAAJ/f38A7uzhA8zMzADAwP8Af39/AAAAAAAAAAAAAAAAAP///wAAAAAAIQAAABgAAAAUAAAAGgMAAFkIAAA6PAAAKy0AAB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504190" y="1356995"/>
            <a:ext cx="9286240" cy="598551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slides/slide24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9Rl/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HReUjQ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M6AACaCQAAEAAAACYAAAAIAAAA//////////8="/>
              </a:ext>
            </a:extLst>
          </p:cNvSpPr>
          <p:nvPr/>
        </p:nvSpPr>
        <p:spPr>
          <a:xfrm>
            <a:off x="504190" y="301625"/>
            <a:ext cx="9068435" cy="1259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lnSpc>
                <a:spcPct val="100000"/>
              </a:lnSpc>
              <a:defRPr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4400">
                <a:solidFill>
                  <a:srgbClr val="FFFFFF"/>
                </a:solidFill>
              </a:rPr>
              <a:t>Kontribusi Penemuan Teori</a:t>
            </a:r>
            <a:endParaRPr lang="id-id" sz="44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9Rl/X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E3QT0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JIJAADLDQAAEAAAACYAAAAIAAAA//////////8="/>
              </a:ext>
            </a:extLst>
          </p:cNvSpPr>
          <p:nvPr/>
        </p:nvSpPr>
        <p:spPr>
          <a:xfrm>
            <a:off x="504190" y="1769110"/>
            <a:ext cx="1051560" cy="473075"/>
          </a:xfrm>
          <a:prstGeom prst="rect">
            <a:avLst/>
          </a:prstGeom>
          <a:noFill/>
          <a:ln>
            <a:noFill/>
          </a:ln>
          <a:effectLst/>
        </p:spPr>
      </p:sp>
      <p:pic>
        <p:nvPicPr>
          <p:cNvPr id="4" name="Picture1"/>
          <p:cNvPicPr>
            <a:extLst>
              <a:ext uri="smNativeData">
                <pr:smNativeData xmlns:pr="smNativeData" val="SMDATA_15_9Rl/XR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T4G9Bf///wEAAAAAAAAAAAAAAAAAAAAAAAAAAAAAAAAAAAAAAAAAAAAAAAJ/f38A7uzhA8zMzADAwP8Af39/AAAAAAAAAAAAAAAAAP///wAAAAAAIQAAABgAAAAUAAAApQYAANwIAABpOgAApiwAAB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80135" y="1440180"/>
            <a:ext cx="8415020" cy="581787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/>
        </p:cTn>
      </p:par>
    </p:tnLst>
  </p:timing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esentation">
      <a:majorFont>
        <a:latin typeface="Basic Sans"/>
        <a:ea typeface="Basic Roman"/>
        <a:cs typeface="Basic Roman"/>
      </a:majorFont>
      <a:minorFont>
        <a:latin typeface="Basic Sans"/>
        <a:ea typeface="Basic Roman"/>
        <a:cs typeface="Basic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esentation">
      <a:majorFont>
        <a:latin typeface="Basic Sans"/>
        <a:ea typeface="Basic Roman"/>
        <a:cs typeface="Basic Roman"/>
      </a:majorFont>
      <a:minorFont>
        <a:latin typeface="Basic Sans"/>
        <a:ea typeface="Basic Roman"/>
        <a:cs typeface="Basic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esentation">
      <a:majorFont>
        <a:latin typeface="Basic Sans"/>
        <a:ea typeface="Basic Roman"/>
        <a:cs typeface="Basic Roman"/>
      </a:majorFont>
      <a:minorFont>
        <a:latin typeface="Basic Sans"/>
        <a:ea typeface="Basic Roman"/>
        <a:cs typeface="Basic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esentation">
      <a:majorFont>
        <a:latin typeface="Basic Sans"/>
        <a:ea typeface="Basic Roman"/>
        <a:cs typeface="Basic Roman"/>
      </a:majorFont>
      <a:minorFont>
        <a:latin typeface="Basic Sans"/>
        <a:ea typeface="Basic Roman"/>
        <a:cs typeface="Basic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esentation">
      <a:majorFont>
        <a:latin typeface="Basic Sans"/>
        <a:ea typeface="Basic Roman"/>
        <a:cs typeface="Basic Roman"/>
      </a:majorFont>
      <a:minorFont>
        <a:latin typeface="Basic Sans"/>
        <a:ea typeface="Basic Roman"/>
        <a:cs typeface="Basic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esentation">
      <a:majorFont>
        <a:latin typeface="Basic Sans"/>
        <a:ea typeface="Basic Roman"/>
        <a:cs typeface="Basic Roman"/>
      </a:majorFont>
      <a:minorFont>
        <a:latin typeface="Basic Sans"/>
        <a:ea typeface="Basic Roman"/>
        <a:cs typeface="Basic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Aquarius</dc:title>
  <dc:subject/>
  <dc:creator/>
  <cp:keywords/>
  <dc:description>Creative Commons License
Some rights reserved. This work is licensed under a
Attribution-Share Alike 2.0 Generic
http://art.gnome.org/backgrounds/abstract/2203</dc:description>
  <cp:lastModifiedBy>maulana</cp:lastModifiedBy>
  <cp:revision>0</cp:revision>
  <dcterms:created xsi:type="dcterms:W3CDTF">2018-09-08T11:07:53Z</dcterms:created>
  <dcterms:modified xsi:type="dcterms:W3CDTF">2019-09-16T05:13:25Z</dcterms:modified>
</cp:coreProperties>
</file>