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Rascal_(single-board_computer)" TargetMode="External"/><Relationship Id="rId3" Type="http://schemas.openxmlformats.org/officeDocument/2006/relationships/hyperlink" Target="https://en.wikipedia.org/wiki/Banana_Pi" TargetMode="External"/><Relationship Id="rId7" Type="http://schemas.openxmlformats.org/officeDocument/2006/relationships/hyperlink" Target="https://en.wikipedia.org/wiki/PandaBoard" TargetMode="External"/><Relationship Id="rId2" Type="http://schemas.openxmlformats.org/officeDocument/2006/relationships/hyperlink" Target="https://en.wikipedia.org/wiki/Arduin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OLinuXino" TargetMode="External"/><Relationship Id="rId5" Type="http://schemas.openxmlformats.org/officeDocument/2006/relationships/hyperlink" Target="https://en.wikipedia.org/wiki/IGEPv2" TargetMode="External"/><Relationship Id="rId4" Type="http://schemas.openxmlformats.org/officeDocument/2006/relationships/hyperlink" Target="https://en.wikipedia.org/wiki/BeagleBoard" TargetMode="External"/><Relationship Id="rId9" Type="http://schemas.openxmlformats.org/officeDocument/2006/relationships/hyperlink" Target="https://en.wikipedia.org/wiki/96Boards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C1D9A-3C52-4397-8638-37C60A83A0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Open Source system	</a:t>
            </a:r>
            <a:endParaRPr lang="id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B5E51F-74F6-4930-A4BD-D71AC400B4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err="1"/>
              <a:t>Pertemuan</a:t>
            </a:r>
            <a:r>
              <a:rPr lang="en-US" dirty="0"/>
              <a:t> 7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49405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FA0EA-44EC-439F-9C76-21A6C10E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Standard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1D230-F3DD-4C63-A679-9DB4098D1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Open Standard (</a:t>
            </a:r>
            <a:r>
              <a:rPr lang="en-US" sz="2400" dirty="0" err="1"/>
              <a:t>Standar</a:t>
            </a:r>
            <a:r>
              <a:rPr lang="en-US" sz="2400" dirty="0"/>
              <a:t> Terbuka) </a:t>
            </a:r>
            <a:r>
              <a:rPr lang="id-ID" sz="2400" dirty="0"/>
              <a:t>adalah standar yang tersedia untuk umum </a:t>
            </a:r>
            <a:r>
              <a:rPr lang="en-US" sz="2400" dirty="0"/>
              <a:t>yang di </a:t>
            </a:r>
            <a:r>
              <a:rPr lang="en-US" sz="2400" dirty="0" err="1"/>
              <a:t>dalamnya</a:t>
            </a:r>
            <a:r>
              <a:rPr lang="id-ID" sz="2400" dirty="0"/>
              <a:t> </a:t>
            </a:r>
            <a:r>
              <a:rPr lang="en-US" sz="2400" dirty="0" err="1"/>
              <a:t>terdapat</a:t>
            </a:r>
            <a:r>
              <a:rPr lang="id-ID" sz="2400" dirty="0"/>
              <a:t> berbagai </a:t>
            </a:r>
            <a:r>
              <a:rPr lang="en-US" sz="2400" dirty="0" err="1"/>
              <a:t>macam</a:t>
            </a:r>
            <a:r>
              <a:rPr lang="en-US" sz="2400" dirty="0"/>
              <a:t> </a:t>
            </a:r>
            <a:r>
              <a:rPr lang="id-ID" sz="2400" dirty="0"/>
              <a:t>hak untuk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diasosiasikan</a:t>
            </a:r>
            <a:r>
              <a:rPr lang="en-US" sz="2400" dirty="0"/>
              <a:t>.</a:t>
            </a:r>
            <a:r>
              <a:rPr lang="id-ID" sz="2400" dirty="0"/>
              <a:t> </a:t>
            </a:r>
            <a:endParaRPr lang="en-US" sz="2400" dirty="0"/>
          </a:p>
          <a:p>
            <a:pPr algn="just"/>
            <a:r>
              <a:rPr lang="id-ID" sz="2400" dirty="0"/>
              <a:t>Tidak ada definisi tunggal, dan interpretasi bervariasi sesuai penggunaan.</a:t>
            </a:r>
            <a:endParaRPr lang="en-US" sz="2400" dirty="0"/>
          </a:p>
          <a:p>
            <a:pPr algn="just"/>
            <a:r>
              <a:rPr lang="id-ID" sz="2400" dirty="0"/>
              <a:t>Ada sejumlah definisi standar terbuka yang menekankan berbagai aspek keterbukaan, </a:t>
            </a:r>
            <a:endParaRPr lang="en-US" sz="2400" dirty="0"/>
          </a:p>
          <a:p>
            <a:pPr lvl="1" algn="just"/>
            <a:r>
              <a:rPr lang="id-ID" sz="2400" dirty="0"/>
              <a:t>keterbukaan spesifikasi yang dihasilkan, </a:t>
            </a:r>
            <a:endParaRPr lang="en-US" sz="2400" dirty="0"/>
          </a:p>
          <a:p>
            <a:pPr lvl="1" algn="just"/>
            <a:r>
              <a:rPr lang="id-ID" sz="2400" dirty="0"/>
              <a:t>keterbukaan proses penyusunan, dan </a:t>
            </a:r>
            <a:endParaRPr lang="en-US" sz="2400" dirty="0"/>
          </a:p>
          <a:p>
            <a:pPr lvl="1" algn="just"/>
            <a:r>
              <a:rPr lang="id-ID" sz="2400" dirty="0"/>
              <a:t>kepemilikan hak dalam standar.</a:t>
            </a:r>
          </a:p>
        </p:txBody>
      </p:sp>
    </p:spTree>
    <p:extLst>
      <p:ext uri="{BB962C8B-B14F-4D97-AF65-F5344CB8AC3E}">
        <p14:creationId xmlns:p14="http://schemas.microsoft.com/office/powerpoint/2010/main" val="2758825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E2EEE-A074-4185-AA83-8D21B0206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source initiative – Open standard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91528-8C69-4B58-84E3-BFAF6FBD8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Yang </a:t>
            </a:r>
            <a:r>
              <a:rPr lang="en-US" dirty="0" err="1"/>
              <a:t>diperlukan</a:t>
            </a:r>
            <a:r>
              <a:rPr lang="en-US" dirty="0"/>
              <a:t> oleh Open Standard </a:t>
            </a:r>
            <a:r>
              <a:rPr lang="en-US" dirty="0" err="1"/>
              <a:t>untuk</a:t>
            </a:r>
            <a:r>
              <a:rPr lang="en-US" dirty="0"/>
              <a:t> Software </a:t>
            </a:r>
            <a:r>
              <a:rPr lang="en-US" dirty="0" err="1"/>
              <a:t>menurut</a:t>
            </a:r>
            <a:r>
              <a:rPr lang="en-US" dirty="0"/>
              <a:t> OSI:</a:t>
            </a:r>
          </a:p>
          <a:p>
            <a:pPr lvl="1"/>
            <a:r>
              <a:rPr lang="id-ID" dirty="0"/>
              <a:t>"Standar terbuka" tidak boleh melarang penyesuaian implementasi dalam perangkat lunak sumber terbuka.</a:t>
            </a:r>
            <a:endParaRPr lang="en-US" dirty="0"/>
          </a:p>
          <a:p>
            <a:r>
              <a:rPr lang="en-US" dirty="0" err="1"/>
              <a:t>Kriteria</a:t>
            </a:r>
            <a:r>
              <a:rPr lang="en-US" dirty="0"/>
              <a:t> Open Standard</a:t>
            </a:r>
          </a:p>
          <a:p>
            <a:pPr lvl="1"/>
            <a:r>
              <a:rPr lang="en-US" dirty="0" err="1"/>
              <a:t>Kejujuran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Kode (</a:t>
            </a:r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berbahaya</a:t>
            </a:r>
            <a:r>
              <a:rPr lang="en-US" dirty="0"/>
              <a:t>/malicious)</a:t>
            </a:r>
          </a:p>
          <a:p>
            <a:pPr lvl="1"/>
            <a:r>
              <a:rPr lang="en-US" dirty="0" err="1"/>
              <a:t>Ketersediaan</a:t>
            </a:r>
            <a:r>
              <a:rPr lang="en-US" dirty="0"/>
              <a:t> 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royalty-free yang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akal</a:t>
            </a:r>
            <a:endParaRPr lang="en-US" dirty="0"/>
          </a:p>
          <a:p>
            <a:pPr lvl="1"/>
            <a:r>
              <a:rPr lang="en-US" dirty="0"/>
              <a:t>Paten </a:t>
            </a:r>
            <a:r>
              <a:rPr lang="en-US" dirty="0" err="1"/>
              <a:t>diharuskan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royalty-free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penggunaan</a:t>
            </a:r>
            <a:endParaRPr lang="en-US" dirty="0"/>
          </a:p>
          <a:p>
            <a:pPr lvl="1"/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perjanjian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dipenuhi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lisensi</a:t>
            </a:r>
            <a:endParaRPr lang="en-US" dirty="0"/>
          </a:p>
          <a:p>
            <a:pPr lvl="1"/>
            <a:r>
              <a:rPr lang="en-US" dirty="0" err="1"/>
              <a:t>Implementasi</a:t>
            </a:r>
            <a:r>
              <a:rPr lang="en-US" dirty="0"/>
              <a:t> standard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lain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mematuhi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77357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20609-19FE-43FD-84FF-D04C0824A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Standarisasi</a:t>
            </a:r>
            <a:r>
              <a:rPr lang="en-US" dirty="0"/>
              <a:t> software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00619-279C-4249-88B1-0EBC3F99D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Batasan (</a:t>
            </a:r>
            <a:r>
              <a:rPr lang="en-US" dirty="0" err="1"/>
              <a:t>Lingkupan</a:t>
            </a:r>
            <a:r>
              <a:rPr lang="en-US" dirty="0"/>
              <a:t>,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, </a:t>
            </a:r>
            <a:r>
              <a:rPr lang="en-US" dirty="0" err="1"/>
              <a:t>dll</a:t>
            </a:r>
            <a:r>
              <a:rPr lang="en-US" dirty="0"/>
              <a:t>),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Batasan (</a:t>
            </a:r>
            <a:r>
              <a:rPr lang="en-US" dirty="0" err="1"/>
              <a:t>Pengembangan</a:t>
            </a:r>
            <a:r>
              <a:rPr lang="en-US" dirty="0"/>
              <a:t> dan </a:t>
            </a:r>
            <a:r>
              <a:rPr lang="en-US" dirty="0" err="1"/>
              <a:t>Inovasi</a:t>
            </a:r>
            <a:r>
              <a:rPr lang="en-US" dirty="0"/>
              <a:t>)</a:t>
            </a:r>
          </a:p>
          <a:p>
            <a:r>
              <a:rPr lang="id-ID" dirty="0"/>
              <a:t>Pengembangan yang efisien &amp; </a:t>
            </a:r>
            <a:r>
              <a:rPr lang="id-ID" dirty="0" err="1"/>
              <a:t>interoperabilitas</a:t>
            </a:r>
            <a:r>
              <a:rPr lang="en-US" dirty="0"/>
              <a:t>: Standard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 dan juga </a:t>
            </a:r>
            <a:r>
              <a:rPr lang="en-US" dirty="0" err="1"/>
              <a:t>membuang</a:t>
            </a:r>
            <a:r>
              <a:rPr lang="en-US" dirty="0"/>
              <a:t> </a:t>
            </a:r>
            <a:r>
              <a:rPr lang="en-US" dirty="0" err="1"/>
              <a:t>batasan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vendor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pertukaran</a:t>
            </a:r>
            <a:r>
              <a:rPr lang="en-US" dirty="0"/>
              <a:t> data.</a:t>
            </a:r>
          </a:p>
          <a:p>
            <a:r>
              <a:rPr lang="en-US" dirty="0" err="1"/>
              <a:t>Perlindungan</a:t>
            </a:r>
            <a:r>
              <a:rPr lang="en-US" dirty="0"/>
              <a:t> data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open source,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ekstensi</a:t>
            </a:r>
            <a:r>
              <a:rPr lang="en-US" dirty="0"/>
              <a:t> data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kemudahan</a:t>
            </a:r>
            <a:r>
              <a:rPr lang="en-US" dirty="0"/>
              <a:t> </a:t>
            </a:r>
            <a:r>
              <a:rPr lang="en-US" dirty="0" err="1"/>
              <a:t>konversi</a:t>
            </a:r>
            <a:r>
              <a:rPr lang="en-US" dirty="0"/>
              <a:t> di </a:t>
            </a:r>
            <a:r>
              <a:rPr lang="en-US" dirty="0" err="1"/>
              <a:t>suatu</a:t>
            </a:r>
            <a:r>
              <a:rPr lang="en-US" dirty="0"/>
              <a:t> masa </a:t>
            </a:r>
            <a:r>
              <a:rPr lang="en-US" dirty="0" err="1"/>
              <a:t>nanti</a:t>
            </a:r>
            <a:r>
              <a:rPr lang="en-US" dirty="0"/>
              <a:t>.</a:t>
            </a:r>
          </a:p>
          <a:p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dan </a:t>
            </a:r>
            <a:r>
              <a:rPr lang="en-US" dirty="0" err="1"/>
              <a:t>variasi</a:t>
            </a:r>
            <a:r>
              <a:rPr lang="en-US" dirty="0"/>
              <a:t> Ketika </a:t>
            </a:r>
            <a:r>
              <a:rPr lang="en-US" dirty="0" err="1"/>
              <a:t>memilih</a:t>
            </a:r>
            <a:r>
              <a:rPr lang="en-US" dirty="0"/>
              <a:t> vendor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endParaRPr lang="en-US" dirty="0"/>
          </a:p>
          <a:p>
            <a:r>
              <a:rPr lang="en-US" dirty="0" err="1"/>
              <a:t>Kemudahan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versi</a:t>
            </a:r>
            <a:r>
              <a:rPr lang="en-US" dirty="0"/>
              <a:t> port (Android, iOS, </a:t>
            </a:r>
            <a:r>
              <a:rPr lang="en-US" dirty="0" err="1"/>
              <a:t>dll</a:t>
            </a:r>
            <a:r>
              <a:rPr lang="en-US" dirty="0"/>
              <a:t>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32490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1AA0C-3612-469F-9D2F-4ACBBB099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Perlindungan</a:t>
            </a:r>
            <a:r>
              <a:rPr lang="en-US" dirty="0"/>
              <a:t> open source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D3BE-A3BC-42BE-ACDF-2C59E43E7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Standarisasi</a:t>
            </a:r>
            <a:r>
              <a:rPr lang="en-US" dirty="0"/>
              <a:t> Open Source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lisensi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Lisensi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id-ID" dirty="0"/>
              <a:t>instrumen hukum (biasanya dengan cara hukum kontrak, dengan atau tanpa bahan cetak) yang mengatur penggunaan atau </a:t>
            </a:r>
            <a:r>
              <a:rPr lang="id-ID" dirty="0" err="1"/>
              <a:t>redistribusi</a:t>
            </a:r>
            <a:r>
              <a:rPr lang="id-ID" dirty="0"/>
              <a:t> perangkat lunak.</a:t>
            </a:r>
            <a:endParaRPr lang="en-US" dirty="0"/>
          </a:p>
          <a:p>
            <a:pPr algn="just"/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lisensi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di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lunak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proses </a:t>
            </a:r>
            <a:r>
              <a:rPr lang="en-US" dirty="0" err="1"/>
              <a:t>pengembangannya</a:t>
            </a:r>
            <a:r>
              <a:rPr lang="en-US" dirty="0"/>
              <a:t> juga.</a:t>
            </a:r>
          </a:p>
          <a:p>
            <a:pPr algn="just"/>
            <a:r>
              <a:rPr lang="id-ID" dirty="0"/>
              <a:t>Penulis perangkat lunak berhak cipta dapat menyumbangkan perangkat lunak mereka ke domain publik, tidak dilindungi oleh hak cipta dan tidak dapat dilisensikan.</a:t>
            </a:r>
          </a:p>
        </p:txBody>
      </p:sp>
    </p:spTree>
    <p:extLst>
      <p:ext uri="{BB962C8B-B14F-4D97-AF65-F5344CB8AC3E}">
        <p14:creationId xmlns:p14="http://schemas.microsoft.com/office/powerpoint/2010/main" val="3200210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5F59C-E1F1-42E3-96D6-BAB5125F1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Domain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37495-2789-401F-B2B4-60711A67A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True Openness dan True Freedom</a:t>
            </a:r>
          </a:p>
          <a:p>
            <a:r>
              <a:rPr lang="id-ID" dirty="0"/>
              <a:t>Perangkat lunak </a:t>
            </a:r>
            <a:r>
              <a:rPr lang="en-US" dirty="0"/>
              <a:t>di </a:t>
            </a:r>
            <a:r>
              <a:rPr lang="id-ID" dirty="0"/>
              <a:t>domain publik tidak ada kepemilikan seperti hak cipta, merek dagang, atau paten. </a:t>
            </a:r>
            <a:endParaRPr lang="en-US" dirty="0"/>
          </a:p>
          <a:p>
            <a:endParaRPr lang="en-US" dirty="0"/>
          </a:p>
          <a:p>
            <a:r>
              <a:rPr lang="id-ID" dirty="0"/>
              <a:t>Perangkat lunak dalam domain publik dapat dimodifikasi, didistribusikan, atau dijual bahkan tanpa </a:t>
            </a:r>
            <a:r>
              <a:rPr lang="id-ID" dirty="0" err="1"/>
              <a:t>atribusi</a:t>
            </a:r>
            <a:r>
              <a:rPr lang="id-ID" dirty="0"/>
              <a:t> apa pun oleh siapa pun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B7A9AC8-D43C-4A63-946C-0B52026F3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966" y="4800600"/>
            <a:ext cx="1833426" cy="18334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77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FC78A-47E1-4A86-B77A-D2071568A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770078C-081C-4A4B-89E7-6DABBE1F52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760" y="18691"/>
            <a:ext cx="10698480" cy="6839309"/>
          </a:xfrm>
        </p:spPr>
      </p:pic>
    </p:spTree>
    <p:extLst>
      <p:ext uri="{BB962C8B-B14F-4D97-AF65-F5344CB8AC3E}">
        <p14:creationId xmlns:p14="http://schemas.microsoft.com/office/powerpoint/2010/main" val="1009804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53101-EEAE-4AAC-8320-1BBC30084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source vs public domain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66834-C96D-4BBD-BDE5-580ADA8FD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/>
              <a:t>"Open </a:t>
            </a:r>
            <a:r>
              <a:rPr lang="id-ID" dirty="0" err="1"/>
              <a:t>Source</a:t>
            </a:r>
            <a:r>
              <a:rPr lang="id-ID" dirty="0"/>
              <a:t>" menjelaskan </a:t>
            </a:r>
            <a:r>
              <a:rPr lang="id-ID" dirty="0" err="1"/>
              <a:t>subset</a:t>
            </a:r>
            <a:r>
              <a:rPr lang="id-ID" dirty="0"/>
              <a:t> perangkat lunak gratis yang tersedia di bawah lisensi hak cipta yang disetujui oleh Open </a:t>
            </a:r>
            <a:r>
              <a:rPr lang="id-ID" dirty="0" err="1"/>
              <a:t>Source</a:t>
            </a:r>
            <a:r>
              <a:rPr lang="id-ID" dirty="0"/>
              <a:t> </a:t>
            </a:r>
            <a:r>
              <a:rPr lang="id-ID" dirty="0" err="1"/>
              <a:t>Initiative</a:t>
            </a:r>
            <a:r>
              <a:rPr lang="id-ID" dirty="0"/>
              <a:t> sesuai dengan Definisi Open </a:t>
            </a:r>
            <a:r>
              <a:rPr lang="id-ID" dirty="0" err="1"/>
              <a:t>Source</a:t>
            </a:r>
            <a:r>
              <a:rPr lang="id-ID" dirty="0"/>
              <a:t>.</a:t>
            </a:r>
            <a:r>
              <a:rPr lang="en-US" dirty="0"/>
              <a:t> </a:t>
            </a:r>
          </a:p>
          <a:p>
            <a:pPr algn="just"/>
            <a:r>
              <a:rPr lang="en-US" dirty="0"/>
              <a:t>(Ada </a:t>
            </a:r>
            <a:r>
              <a:rPr lang="en-US" dirty="0" err="1"/>
              <a:t>Lisensi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Cipta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Fleksibel</a:t>
            </a:r>
            <a:r>
              <a:rPr lang="en-US" dirty="0"/>
              <a:t>)</a:t>
            </a:r>
            <a:br>
              <a:rPr lang="en-US" dirty="0"/>
            </a:br>
            <a:br>
              <a:rPr lang="en-US" dirty="0"/>
            </a:br>
            <a:r>
              <a:rPr lang="en-US" dirty="0"/>
              <a:t>"Public Domain"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lunak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dibatasi</a:t>
            </a:r>
            <a:r>
              <a:rPr lang="en-US" dirty="0"/>
              <a:t> oleh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cipta</a:t>
            </a:r>
            <a:r>
              <a:rPr lang="en-US" dirty="0"/>
              <a:t>.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kedaluwarsa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orang yang </a:t>
            </a:r>
            <a:r>
              <a:rPr lang="en-US" dirty="0" err="1"/>
              <a:t>berhak</a:t>
            </a:r>
            <a:r>
              <a:rPr lang="en-US" dirty="0"/>
              <a:t> </a:t>
            </a:r>
            <a:r>
              <a:rPr lang="en-US" dirty="0" err="1"/>
              <a:t>menolak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. </a:t>
            </a:r>
          </a:p>
          <a:p>
            <a:pPr algn="just"/>
            <a:r>
              <a:rPr lang="en-US" dirty="0"/>
              <a:t>(</a:t>
            </a:r>
            <a:r>
              <a:rPr lang="en-US" dirty="0" err="1"/>
              <a:t>Pengembang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Ada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Cipta</a:t>
            </a:r>
            <a:r>
              <a:rPr lang="en-US" dirty="0"/>
              <a:t>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07278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97D47-804E-4434-BE0A-82754B27A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Lisensi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DD347-FC0B-41CE-BB37-8595D90B7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Jika Open Source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Lisensi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Public Domain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lisensi</a:t>
            </a:r>
            <a:r>
              <a:rPr lang="en-US" dirty="0"/>
              <a:t>. </a:t>
            </a:r>
          </a:p>
          <a:p>
            <a:r>
              <a:rPr lang="id-ID" b="1" dirty="0"/>
              <a:t>CC0 1.0 Universal (CC0 1.0)</a:t>
            </a:r>
            <a:r>
              <a:rPr lang="en-US" b="1" dirty="0"/>
              <a:t> </a:t>
            </a:r>
            <a:r>
              <a:rPr lang="id-ID" b="1" dirty="0" err="1"/>
              <a:t>Public</a:t>
            </a:r>
            <a:r>
              <a:rPr lang="id-ID" b="1" dirty="0"/>
              <a:t> Domain </a:t>
            </a:r>
            <a:r>
              <a:rPr lang="id-ID" b="1" dirty="0" err="1"/>
              <a:t>Dedication</a:t>
            </a:r>
            <a:endParaRPr lang="id-ID" b="1" dirty="0"/>
          </a:p>
          <a:p>
            <a:endParaRPr lang="id-ID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0436FDE-236C-42A8-92FE-9FCE2E57F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56" y="3722787"/>
            <a:ext cx="9402487" cy="249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44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EC482-013C-45F0-AB26-9B16CD02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Source hardware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A0258-4A43-41C1-862A-365D14449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/>
              <a:t>Open-</a:t>
            </a:r>
            <a:r>
              <a:rPr lang="id-ID" dirty="0" err="1"/>
              <a:t>source</a:t>
            </a:r>
            <a:r>
              <a:rPr lang="id-ID" dirty="0"/>
              <a:t> </a:t>
            </a:r>
            <a:r>
              <a:rPr lang="id-ID" dirty="0" err="1"/>
              <a:t>hardware</a:t>
            </a:r>
            <a:r>
              <a:rPr lang="id-ID" dirty="0"/>
              <a:t> (OSH) terdiri dari artefak fisik teknologi yang dirancang dan ditawarkan oleh gerakan desain-terbuka.</a:t>
            </a:r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id-ID" dirty="0"/>
              <a:t>Desain perangkat keras (yaitu gambar mekanis, skema, tagihan bahan, </a:t>
            </a:r>
            <a:r>
              <a:rPr lang="en-US" dirty="0" err="1"/>
              <a:t>sirkuit</a:t>
            </a:r>
            <a:r>
              <a:rPr lang="id-ID" dirty="0"/>
              <a:t> PCB, kode sumber HDL dan data sirkuit terintegrasi)</a:t>
            </a:r>
            <a:r>
              <a:rPr lang="en-US" dirty="0"/>
              <a:t> </a:t>
            </a:r>
            <a:r>
              <a:rPr lang="id-ID" dirty="0"/>
              <a:t>semuanya dirilis dengan persyaratan bebas / gratis.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18A25EB-F003-4C65-9A56-571C66427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202" y="5139358"/>
            <a:ext cx="1428750" cy="1438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7947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4A207BC9-16B4-49D8-A79E-6168F3F7B5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833687"/>
            <a:ext cx="5538917" cy="4024313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8D29F1F-404E-4C05-934C-64891C786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554E80E-B550-4BD1-9195-2D4DE4AA5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810" y="2828108"/>
            <a:ext cx="5373189" cy="402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006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334A4-801F-4729-8C05-D31B6CB8C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Content Placeholder 4" descr="A picture containing indoor, items, sitting, table&#10;&#10;Description automatically generated">
            <a:extLst>
              <a:ext uri="{FF2B5EF4-FFF2-40B4-BE49-F238E27FC236}">
                <a16:creationId xmlns:a16="http://schemas.microsoft.com/office/drawing/2014/main" id="{B177F6F6-01A7-42A0-8615-8A4BDCD45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5286" y="0"/>
            <a:ext cx="9535886" cy="6860886"/>
          </a:xfrm>
        </p:spPr>
      </p:pic>
    </p:spTree>
    <p:extLst>
      <p:ext uri="{BB962C8B-B14F-4D97-AF65-F5344CB8AC3E}">
        <p14:creationId xmlns:p14="http://schemas.microsoft.com/office/powerpoint/2010/main" val="3004274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EAFA9-7278-414F-8D3D-EEBF090A5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Daftar hardware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C2986-98BF-4490-BA92-38CBCE22A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2" tooltip="Arduino"/>
              </a:rPr>
              <a:t>Arduino</a:t>
            </a:r>
            <a:r>
              <a:rPr lang="en-US" dirty="0"/>
              <a:t> </a:t>
            </a:r>
          </a:p>
          <a:p>
            <a:r>
              <a:rPr lang="en-US" dirty="0">
                <a:hlinkClick r:id="rId3" tooltip="Banana Pi"/>
              </a:rPr>
              <a:t>Banana Pi</a:t>
            </a:r>
            <a:endParaRPr lang="en-US" dirty="0"/>
          </a:p>
          <a:p>
            <a:r>
              <a:rPr lang="en-US" dirty="0" err="1">
                <a:hlinkClick r:id="rId4" tooltip="BeagleBoard"/>
              </a:rPr>
              <a:t>BeagleBoard</a:t>
            </a:r>
            <a:endParaRPr lang="en-US" dirty="0"/>
          </a:p>
          <a:p>
            <a:r>
              <a:rPr lang="en-US" dirty="0">
                <a:hlinkClick r:id="rId5" tooltip="IGEPv2"/>
              </a:rPr>
              <a:t>IGEPv2</a:t>
            </a:r>
            <a:endParaRPr lang="en-US" dirty="0"/>
          </a:p>
          <a:p>
            <a:r>
              <a:rPr lang="en-US" dirty="0" err="1">
                <a:hlinkClick r:id="rId6" tooltip="OLinuXino"/>
              </a:rPr>
              <a:t>OLinuXino</a:t>
            </a:r>
            <a:endParaRPr lang="en-US" dirty="0"/>
          </a:p>
          <a:p>
            <a:r>
              <a:rPr lang="en-US" dirty="0" err="1">
                <a:hlinkClick r:id="rId7" tooltip="PandaBoard"/>
              </a:rPr>
              <a:t>PandaBoard</a:t>
            </a:r>
            <a:endParaRPr lang="en-US" dirty="0"/>
          </a:p>
          <a:p>
            <a:r>
              <a:rPr lang="en-US" dirty="0">
                <a:hlinkClick r:id="rId8" tooltip="Rascal (single-board computer)"/>
              </a:rPr>
              <a:t>Rascal</a:t>
            </a:r>
            <a:endParaRPr lang="en-US" dirty="0"/>
          </a:p>
          <a:p>
            <a:r>
              <a:rPr lang="en-US" dirty="0">
                <a:hlinkClick r:id="rId9" tooltip="96Boards"/>
              </a:rPr>
              <a:t>96Boards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749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E9532-EA6F-4F35-B1C0-0B4C9195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content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C41B3-C69E-412A-9EC7-5699A000F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/>
              <a:t>Konten terbuka menjelaskan setiap karya yang dapat disalin atau dimodifikasi oleh orang lain secara gratis dengan mengaitkannya dengan pembuat aslinya, tetapi tanpa perlu meminta izin. </a:t>
            </a:r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Hal </a:t>
            </a:r>
            <a:r>
              <a:rPr lang="en-US" dirty="0" err="1"/>
              <a:t>i</a:t>
            </a:r>
            <a:r>
              <a:rPr lang="id-ID" dirty="0" err="1"/>
              <a:t>ni</a:t>
            </a:r>
            <a:r>
              <a:rPr lang="id-ID" dirty="0"/>
              <a:t> telah diterapkan pada berbagai format, termasuk buku teks, jurnal akademik, film, dan musik. Istilah ini merupakan perluasan dari konsep terkait perangkat lunak open-</a:t>
            </a:r>
            <a:r>
              <a:rPr lang="id-ID" dirty="0" err="1"/>
              <a:t>source</a:t>
            </a:r>
            <a:r>
              <a:rPr lang="id-ID" dirty="0"/>
              <a:t>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418367E-9D61-481A-AD37-0F560E31F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1830" y="5076553"/>
            <a:ext cx="9525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890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5D3D7-EEDE-4C42-8E86-BAA324BD1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5R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DEA6B-51A1-4828-83F0-AF1CE5B9A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Retain –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, </a:t>
            </a:r>
            <a:r>
              <a:rPr lang="en-US" dirty="0" err="1"/>
              <a:t>memiliki</a:t>
            </a:r>
            <a:r>
              <a:rPr lang="en-US" dirty="0"/>
              <a:t>, dan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kopian</a:t>
            </a:r>
            <a:r>
              <a:rPr lang="en-US" dirty="0"/>
              <a:t> </a:t>
            </a:r>
            <a:r>
              <a:rPr lang="en-US" dirty="0" err="1"/>
              <a:t>konten</a:t>
            </a:r>
            <a:endParaRPr lang="en-US" dirty="0"/>
          </a:p>
          <a:p>
            <a:r>
              <a:rPr lang="en-US" dirty="0"/>
              <a:t>Reuse –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bentuk</a:t>
            </a:r>
            <a:endParaRPr lang="en-US" dirty="0"/>
          </a:p>
          <a:p>
            <a:r>
              <a:rPr lang="en-US" dirty="0"/>
              <a:t>Revise –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mengadaptasi</a:t>
            </a:r>
            <a:r>
              <a:rPr lang="en-US" dirty="0"/>
              <a:t>, </a:t>
            </a:r>
            <a:r>
              <a:rPr lang="en-US" dirty="0" err="1"/>
              <a:t>mengatur</a:t>
            </a:r>
            <a:r>
              <a:rPr lang="en-US" dirty="0"/>
              <a:t>, </a:t>
            </a:r>
            <a:r>
              <a:rPr lang="en-US" dirty="0" err="1"/>
              <a:t>memodifikasi</a:t>
            </a:r>
            <a:r>
              <a:rPr lang="en-US" dirty="0"/>
              <a:t> </a:t>
            </a:r>
            <a:r>
              <a:rPr lang="en-US" dirty="0" err="1"/>
              <a:t>konten</a:t>
            </a:r>
            <a:endParaRPr lang="en-US" dirty="0"/>
          </a:p>
          <a:p>
            <a:r>
              <a:rPr lang="en-US" dirty="0"/>
              <a:t>Remix –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mengkombinasikan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konten</a:t>
            </a:r>
            <a:r>
              <a:rPr lang="en-US" dirty="0"/>
              <a:t> lain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konten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  <a:p>
            <a:r>
              <a:rPr lang="en-US" dirty="0"/>
              <a:t>Redistribute –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membagikan</a:t>
            </a:r>
            <a:r>
              <a:rPr lang="en-US" dirty="0"/>
              <a:t> </a:t>
            </a:r>
            <a:r>
              <a:rPr lang="en-US" dirty="0" err="1"/>
              <a:t>kopian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konten</a:t>
            </a:r>
            <a:r>
              <a:rPr lang="en-US" dirty="0"/>
              <a:t> original, </a:t>
            </a:r>
            <a:r>
              <a:rPr lang="en-US" dirty="0" err="1"/>
              <a:t>revisi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remix </a:t>
            </a:r>
            <a:r>
              <a:rPr lang="en-US" dirty="0" err="1"/>
              <a:t>dengan</a:t>
            </a:r>
            <a:r>
              <a:rPr lang="en-US" dirty="0"/>
              <a:t> orang lain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62403258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157</TotalTime>
  <Words>651</Words>
  <Application>Microsoft Office PowerPoint</Application>
  <PresentationFormat>Widescreen</PresentationFormat>
  <Paragraphs>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Century Gothic</vt:lpstr>
      <vt:lpstr>Vapor Trail</vt:lpstr>
      <vt:lpstr>Open Source system </vt:lpstr>
      <vt:lpstr>Open Standard</vt:lpstr>
      <vt:lpstr>Open source initiative – Open standard</vt:lpstr>
      <vt:lpstr>Standarisasi software</vt:lpstr>
      <vt:lpstr>Perlindungan open source</vt:lpstr>
      <vt:lpstr>Public Domain</vt:lpstr>
      <vt:lpstr>PowerPoint Presentation</vt:lpstr>
      <vt:lpstr>Open source vs public domain</vt:lpstr>
      <vt:lpstr>Lisensi</vt:lpstr>
      <vt:lpstr>Open Source hardware</vt:lpstr>
      <vt:lpstr>PowerPoint Presentation</vt:lpstr>
      <vt:lpstr>PowerPoint Presentation</vt:lpstr>
      <vt:lpstr>Daftar hardware</vt:lpstr>
      <vt:lpstr>Open content</vt:lpstr>
      <vt:lpstr>5R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Source system </dc:title>
  <dc:creator>Alauddin Maulana Hirzan</dc:creator>
  <cp:lastModifiedBy>Alauddin Maulana Hirzan</cp:lastModifiedBy>
  <cp:revision>56</cp:revision>
  <dcterms:created xsi:type="dcterms:W3CDTF">2020-04-19T01:46:59Z</dcterms:created>
  <dcterms:modified xsi:type="dcterms:W3CDTF">2020-11-05T11:47:10Z</dcterms:modified>
</cp:coreProperties>
</file>